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6"/>
    <p:sldMasterId id="2147483734" r:id="rId7"/>
  </p:sldMasterIdLst>
  <p:notesMasterIdLst>
    <p:notesMasterId r:id="rId17"/>
  </p:notesMasterIdLst>
  <p:handoutMasterIdLst>
    <p:handoutMasterId r:id="rId18"/>
  </p:handoutMasterIdLst>
  <p:sldIdLst>
    <p:sldId id="256" r:id="rId8"/>
    <p:sldId id="499" r:id="rId9"/>
    <p:sldId id="294" r:id="rId10"/>
    <p:sldId id="495" r:id="rId11"/>
    <p:sldId id="496" r:id="rId12"/>
    <p:sldId id="497" r:id="rId13"/>
    <p:sldId id="506" r:id="rId14"/>
    <p:sldId id="291" r:id="rId15"/>
    <p:sldId id="279"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FE4614B-31CE-799C-A9C1-7A6D7FD664B9}" name="BAINES, Jacqueline" initials="BJ" userId="S::Jacqueline.BAINES@EDUCATION.GOV.UK::8a5b6062-e829-45b8-a544-fac447145aa0" providerId="AD"/>
  <p188:author id="{58CA5E73-F49E-E1C9-3B0E-D23EE53E6C35}" name="KEMPLAY, Helen" initials="KH" userId="S::Helen.KEMPLAY@EDUCATION.GOV.UK::368ca55c-abc1-4c6c-afc5-6b3553d14888" providerId="AD"/>
  <p188:author id="{A08D7776-567F-C45E-C854-865BE5EDDA8F}" name="ADIE, Andrew" initials="AA" userId="S::andrew.adie@education.gov.uk::21c12ec0-2645-4aa4-abca-7fbdd630ea4f" providerId="AD"/>
  <p188:author id="{9AA99AA9-0313-A5E5-2CB4-08D0D1F4DFAB}" name="COOPER, James" initials="CJ" userId="S::James.COOPER@EDUCATION.GOV.UK::13b25af7-db4f-4660-8403-2f2f6173722b" providerId="AD"/>
  <p188:author id="{E6E3BCB0-5DE7-1016-1064-0501E59DA404}" name="KEMPLAY, Helen" initials="KH" userId="S::helen.kemplay@education.gov.uk::368ca55c-abc1-4c6c-afc5-6b3553d14888" providerId="AD"/>
  <p188:author id="{024EDEC6-C77C-1AE5-4023-0C59466B6B45}" name="GIBSON, Mauricio" initials="GM" userId="S::Mauricio.GIBSON@education.gov.uk::eb7808fe-a9aa-47d8-8c8c-5eafe18a4721" providerId="AD"/>
  <p188:author id="{BD9F84C9-70CD-D941-0F51-045E852E19CB}" name="BASKERVILLE, James" initials="BJ" userId="S::James.BASKERVILLE@EDUCATION.GOV.UK::44da7f7c-7d06-4f4e-bb4b-a4a44754247e" providerId="AD"/>
  <p188:author id="{8F1891E1-8D53-8109-D766-AB6FEEA8C862}" name="DADY, Helen" initials="DH" userId="S::Helen.DADY@EDUCATION.GOV.UK::95864fef-82fe-4566-b682-0c00a1d0848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COOPER, Patrick" initials="CP" lastIdx="3" clrIdx="6">
    <p:extLst>
      <p:ext uri="{19B8F6BF-5375-455C-9EA6-DF929625EA0E}">
        <p15:presenceInfo xmlns:p15="http://schemas.microsoft.com/office/powerpoint/2012/main" userId="S::Patrick.COOPER@EDUCATION.GOV.UK::90a38146-53df-41ed-a2f9-dd040ae140bc" providerId="AD"/>
      </p:ext>
    </p:extLst>
  </p:cmAuthor>
  <p:cmAuthor id="1" name="KEMPLAY, Helen" initials="KH" lastIdx="5" clrIdx="0">
    <p:extLst>
      <p:ext uri="{19B8F6BF-5375-455C-9EA6-DF929625EA0E}">
        <p15:presenceInfo xmlns:p15="http://schemas.microsoft.com/office/powerpoint/2012/main" userId="S::Helen.KEMPLAY@EDUCATION.GOV.UK::368ca55c-abc1-4c6c-afc5-6b3553d14888" providerId="AD"/>
      </p:ext>
    </p:extLst>
  </p:cmAuthor>
  <p:cmAuthor id="8" name="COOPER, James" initials="CJ" lastIdx="2" clrIdx="7">
    <p:extLst>
      <p:ext uri="{19B8F6BF-5375-455C-9EA6-DF929625EA0E}">
        <p15:presenceInfo xmlns:p15="http://schemas.microsoft.com/office/powerpoint/2012/main" userId="S::James.COOPER@EDUCATION.GOV.UK::13b25af7-db4f-4660-8403-2f2f6173722b" providerId="AD"/>
      </p:ext>
    </p:extLst>
  </p:cmAuthor>
  <p:cmAuthor id="2" name="BAINES, Jacqueline" initials="BJ" lastIdx="1" clrIdx="1">
    <p:extLst>
      <p:ext uri="{19B8F6BF-5375-455C-9EA6-DF929625EA0E}">
        <p15:presenceInfo xmlns:p15="http://schemas.microsoft.com/office/powerpoint/2012/main" userId="S::jacqueline.baines@education.gov.uk::8a5b6062-e829-45b8-a544-fac447145aa0" providerId="AD"/>
      </p:ext>
    </p:extLst>
  </p:cmAuthor>
  <p:cmAuthor id="3" name="ADIE, Andrew" initials="AA" lastIdx="6" clrIdx="2">
    <p:extLst>
      <p:ext uri="{19B8F6BF-5375-455C-9EA6-DF929625EA0E}">
        <p15:presenceInfo xmlns:p15="http://schemas.microsoft.com/office/powerpoint/2012/main" userId="S::Andrew.ADIE@EDUCATION.GOV.UK::21c12ec0-2645-4aa4-abca-7fbdd630ea4f" providerId="AD"/>
      </p:ext>
    </p:extLst>
  </p:cmAuthor>
  <p:cmAuthor id="4" name="MORTON, Laurence" initials="ML" lastIdx="1" clrIdx="3">
    <p:extLst>
      <p:ext uri="{19B8F6BF-5375-455C-9EA6-DF929625EA0E}">
        <p15:presenceInfo xmlns:p15="http://schemas.microsoft.com/office/powerpoint/2012/main" userId="S::Laurence.MORTON@EDUCATION.GOV.UK::1f32869e-d543-4faf-b159-78c9b1eb57c0" providerId="AD"/>
      </p:ext>
    </p:extLst>
  </p:cmAuthor>
  <p:cmAuthor id="5" name="HAYRE, Raman" initials="HR" lastIdx="1" clrIdx="4">
    <p:extLst>
      <p:ext uri="{19B8F6BF-5375-455C-9EA6-DF929625EA0E}">
        <p15:presenceInfo xmlns:p15="http://schemas.microsoft.com/office/powerpoint/2012/main" userId="S::Raman.HAYRE@EDUCATION.GOV.UK::33093026-94a1-49c8-9856-0a820e177373" providerId="AD"/>
      </p:ext>
    </p:extLst>
  </p:cmAuthor>
  <p:cmAuthor id="6" name="FAIRCHILD, Angela" initials="FA" lastIdx="13" clrIdx="5">
    <p:extLst>
      <p:ext uri="{19B8F6BF-5375-455C-9EA6-DF929625EA0E}">
        <p15:presenceInfo xmlns:p15="http://schemas.microsoft.com/office/powerpoint/2012/main" userId="S::Angela.FAIRCHILD@EDUCATION.GOV.UK::cebc515c-ad57-4510-aae4-5a84f53a1fb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BDEDF"/>
    <a:srgbClr val="E4DBEB"/>
    <a:srgbClr val="C9B7D6"/>
    <a:srgbClr val="AD93C2"/>
    <a:srgbClr val="926FAD"/>
    <a:srgbClr val="774B99"/>
    <a:srgbClr val="F9E5EF"/>
    <a:srgbClr val="F2CBDF"/>
    <a:srgbClr val="ECB0D0"/>
    <a:srgbClr val="E596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841721-1184-4379-AA1F-354CA4B39753}" v="1" dt="2022-03-30T14:01:01.5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510" y="4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notesMaster" Target="notesMasters/notesMaster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24" Type="http://schemas.microsoft.com/office/2015/10/relationships/revisionInfo" Target="revisionInfo.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13E714-247F-4B79-A0B9-303105DF2E2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D1855A6-5379-4AD6-9C1E-E0F0577C8AF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5E95B18-3758-4A08-B1E0-2BDF597F68EE}" type="datetimeFigureOut">
              <a:rPr lang="en-GB" smtClean="0"/>
              <a:t>01/04/2022</a:t>
            </a:fld>
            <a:endParaRPr lang="en-GB"/>
          </a:p>
        </p:txBody>
      </p:sp>
      <p:sp>
        <p:nvSpPr>
          <p:cNvPr id="4" name="Footer Placeholder 3">
            <a:extLst>
              <a:ext uri="{FF2B5EF4-FFF2-40B4-BE49-F238E27FC236}">
                <a16:creationId xmlns:a16="http://schemas.microsoft.com/office/drawing/2014/main" id="{14D79C85-598E-4B50-81DC-D43D46BF6D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2BDF637-D9A5-4ED0-9536-F455302795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A5E8E74-36A6-4661-B74F-0174A9FA42A9}" type="slidenum">
              <a:rPr lang="en-GB" smtClean="0"/>
              <a:t>‹#›</a:t>
            </a:fld>
            <a:endParaRPr lang="en-GB"/>
          </a:p>
        </p:txBody>
      </p:sp>
    </p:spTree>
    <p:extLst>
      <p:ext uri="{BB962C8B-B14F-4D97-AF65-F5344CB8AC3E}">
        <p14:creationId xmlns:p14="http://schemas.microsoft.com/office/powerpoint/2010/main" val="42040150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48635F-D528-4DFF-AB18-FE631C4F77A0}" type="datetimeFigureOut">
              <a:rPr lang="en-GB" smtClean="0"/>
              <a:t>01/04/2022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noProof="0"/>
              <a:t>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884835-F7F3-43EF-AF88-7BF1A5F85027}" type="slidenum">
              <a:rPr lang="en-GB" smtClean="0"/>
              <a:t>‹#›</a:t>
            </a:fld>
            <a:endParaRPr lang="en-GB"/>
          </a:p>
        </p:txBody>
      </p:sp>
    </p:spTree>
    <p:extLst>
      <p:ext uri="{BB962C8B-B14F-4D97-AF65-F5344CB8AC3E}">
        <p14:creationId xmlns:p14="http://schemas.microsoft.com/office/powerpoint/2010/main" val="601186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1</a:t>
            </a:fld>
            <a:endParaRPr lang="en-GB"/>
          </a:p>
        </p:txBody>
      </p:sp>
    </p:spTree>
    <p:extLst>
      <p:ext uri="{BB962C8B-B14F-4D97-AF65-F5344CB8AC3E}">
        <p14:creationId xmlns:p14="http://schemas.microsoft.com/office/powerpoint/2010/main" val="2326187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2</a:t>
            </a:fld>
            <a:endParaRPr lang="en-GB"/>
          </a:p>
        </p:txBody>
      </p:sp>
    </p:spTree>
    <p:extLst>
      <p:ext uri="{BB962C8B-B14F-4D97-AF65-F5344CB8AC3E}">
        <p14:creationId xmlns:p14="http://schemas.microsoft.com/office/powerpoint/2010/main" val="22054375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Department for Education">
            <a:extLst>
              <a:ext uri="{FF2B5EF4-FFF2-40B4-BE49-F238E27FC236}">
                <a16:creationId xmlns:a16="http://schemas.microsoft.com/office/drawing/2014/main" id="{6A8D118D-2BCC-4257-AFED-B794C7C526CA}"/>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481166" y="2324658"/>
            <a:ext cx="5472061" cy="790775"/>
          </a:xfrm>
        </p:spPr>
        <p:txBody>
          <a:bodyPr lIns="0" tIns="0" rIns="0" bIns="0" anchor="b" anchorCtr="0">
            <a:noAutofit/>
          </a:bodyPr>
          <a:lstStyle>
            <a:lvl1pPr algn="l">
              <a:lnSpc>
                <a:spcPct val="85000"/>
              </a:lnSpc>
              <a:defRPr sz="4000" b="1" cap="none" baseline="0">
                <a:solidFill>
                  <a:schemeClr val="tx1"/>
                </a:solidFill>
                <a:latin typeface="+mj-lt"/>
              </a:defRPr>
            </a:lvl1pPr>
          </a:lstStyle>
          <a:p>
            <a:r>
              <a:rPr lang="en-US"/>
              <a:t>Title </a:t>
            </a:r>
          </a:p>
        </p:txBody>
      </p:sp>
      <p:sp>
        <p:nvSpPr>
          <p:cNvPr id="6" name="Text Placeholder 5">
            <a:extLst>
              <a:ext uri="{FF2B5EF4-FFF2-40B4-BE49-F238E27FC236}">
                <a16:creationId xmlns:a16="http://schemas.microsoft.com/office/drawing/2014/main" id="{9CD4B75E-DBEF-4869-8866-2D0CD8203D7F}"/>
              </a:ext>
            </a:extLst>
          </p:cNvPr>
          <p:cNvSpPr>
            <a:spLocks noGrp="1"/>
          </p:cNvSpPr>
          <p:nvPr>
            <p:ph type="body" sz="quarter" idx="10" hasCustomPrompt="1"/>
          </p:nvPr>
        </p:nvSpPr>
        <p:spPr>
          <a:xfrm>
            <a:off x="481166" y="6253382"/>
            <a:ext cx="2422247" cy="374650"/>
          </a:xfrm>
        </p:spPr>
        <p:txBody>
          <a:bodyPr lIns="0" tIns="0" rIns="0" bIns="0">
            <a:noAutofit/>
          </a:bodyPr>
          <a:lstStyle>
            <a:lvl1pPr marL="0" indent="0" algn="l">
              <a:buNone/>
              <a:defRPr sz="1200">
                <a:solidFill>
                  <a:schemeClr val="tx1"/>
                </a:solidFill>
              </a:defRPr>
            </a:lvl1pPr>
            <a:lvl5pPr marL="744101" indent="0" algn="l">
              <a:buNone/>
              <a:defRPr/>
            </a:lvl5pPr>
          </a:lstStyle>
          <a:p>
            <a:pPr lvl="0"/>
            <a:r>
              <a:rPr lang="en-GB"/>
              <a:t>Month YYYY</a:t>
            </a:r>
          </a:p>
        </p:txBody>
      </p:sp>
      <p:sp>
        <p:nvSpPr>
          <p:cNvPr id="4" name="Text Placeholder 3">
            <a:extLst>
              <a:ext uri="{FF2B5EF4-FFF2-40B4-BE49-F238E27FC236}">
                <a16:creationId xmlns:a16="http://schemas.microsoft.com/office/drawing/2014/main" id="{310D9DD1-0B8F-492B-872E-711A3C7027DC}"/>
              </a:ext>
            </a:extLst>
          </p:cNvPr>
          <p:cNvSpPr>
            <a:spLocks noGrp="1"/>
          </p:cNvSpPr>
          <p:nvPr>
            <p:ph type="body" sz="quarter" idx="11" hasCustomPrompt="1"/>
          </p:nvPr>
        </p:nvSpPr>
        <p:spPr>
          <a:xfrm>
            <a:off x="481166" y="3124193"/>
            <a:ext cx="5472061" cy="790776"/>
          </a:xfrm>
        </p:spPr>
        <p:txBody>
          <a:bodyPr lIns="0" tIns="0" rIns="0" bIns="0">
            <a:noAutofit/>
          </a:bodyPr>
          <a:lstStyle>
            <a:lvl1pPr>
              <a:defRPr sz="3600" b="0">
                <a:solidFill>
                  <a:schemeClr val="tx1"/>
                </a:solidFill>
              </a:defRPr>
            </a:lvl1pPr>
          </a:lstStyle>
          <a:p>
            <a:pPr lvl="0"/>
            <a:r>
              <a:rPr lang="en-US"/>
              <a:t>Subtitle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C9730-2331-436C-B6CC-39A7E86361C3}"/>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7C4562F-6059-4508-9DF1-1C103441E9A3}"/>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EC2407-D6B8-42A4-AF03-4289057F80E9}"/>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C97B56A5-D33F-4FA5-882A-0E2E45B643B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DE714C7-50A7-40BA-BC47-F6CB9B937854}"/>
              </a:ext>
            </a:extLst>
          </p:cNvPr>
          <p:cNvSpPr>
            <a:spLocks noGrp="1"/>
          </p:cNvSpPr>
          <p:nvPr>
            <p:ph type="sldNum" sz="quarter" idx="12"/>
          </p:nvPr>
        </p:nvSpPr>
        <p:spPr/>
        <p:txBody>
          <a:bodyPr/>
          <a:lstStyle/>
          <a:p>
            <a:fld id="{9E778E19-ABAD-456B-948F-E63DCB977C39}" type="slidenum">
              <a:rPr lang="en-GB" smtClean="0"/>
              <a:t>‹#›</a:t>
            </a:fld>
            <a:endParaRPr lang="en-GB"/>
          </a:p>
        </p:txBody>
      </p:sp>
    </p:spTree>
    <p:extLst>
      <p:ext uri="{BB962C8B-B14F-4D97-AF65-F5344CB8AC3E}">
        <p14:creationId xmlns:p14="http://schemas.microsoft.com/office/powerpoint/2010/main" val="1285842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E895B-EA4F-4C97-8CA0-6364E90C3B2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8F0414F-0014-45CA-8E62-C05036368D94}"/>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C369F8-55C7-43EC-ACE5-CF6F08312293}"/>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C9D0F6B-DE03-4D9D-9472-59F91F143722}"/>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F0E47B53-9FD8-4605-94D8-9C1EE27424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939ED87-B2DA-467A-942A-718A28B706FB}"/>
              </a:ext>
            </a:extLst>
          </p:cNvPr>
          <p:cNvSpPr>
            <a:spLocks noGrp="1"/>
          </p:cNvSpPr>
          <p:nvPr>
            <p:ph type="sldNum" sz="quarter" idx="12"/>
          </p:nvPr>
        </p:nvSpPr>
        <p:spPr/>
        <p:txBody>
          <a:bodyPr/>
          <a:lstStyle/>
          <a:p>
            <a:fld id="{9E778E19-ABAD-456B-948F-E63DCB977C39}" type="slidenum">
              <a:rPr lang="en-GB" smtClean="0"/>
              <a:t>‹#›</a:t>
            </a:fld>
            <a:endParaRPr lang="en-GB"/>
          </a:p>
        </p:txBody>
      </p:sp>
    </p:spTree>
    <p:extLst>
      <p:ext uri="{BB962C8B-B14F-4D97-AF65-F5344CB8AC3E}">
        <p14:creationId xmlns:p14="http://schemas.microsoft.com/office/powerpoint/2010/main" val="2595126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F3726-2B50-487F-B3AD-8C2C761FDA1F}"/>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86D447-AC3D-482C-BA2D-AB90D49A5E6E}"/>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9440F12E-2D21-4A41-ADA5-D766F042FE95}"/>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CB09E39-D98E-4983-BFDD-8FF0065B1189}"/>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696AA62-D646-4179-B1FA-D0748D3F0247}"/>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D108F50-5FB9-46CB-A4BA-BEB1DD11AB83}"/>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F8A113EA-A802-47E4-A513-550B000749A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8C33B4E-DB32-4493-B31E-30218E5AE101}"/>
              </a:ext>
            </a:extLst>
          </p:cNvPr>
          <p:cNvSpPr>
            <a:spLocks noGrp="1"/>
          </p:cNvSpPr>
          <p:nvPr>
            <p:ph type="sldNum" sz="quarter" idx="12"/>
          </p:nvPr>
        </p:nvSpPr>
        <p:spPr/>
        <p:txBody>
          <a:bodyPr/>
          <a:lstStyle/>
          <a:p>
            <a:fld id="{9E778E19-ABAD-456B-948F-E63DCB977C39}" type="slidenum">
              <a:rPr lang="en-GB" smtClean="0"/>
              <a:t>‹#›</a:t>
            </a:fld>
            <a:endParaRPr lang="en-GB"/>
          </a:p>
        </p:txBody>
      </p:sp>
    </p:spTree>
    <p:extLst>
      <p:ext uri="{BB962C8B-B14F-4D97-AF65-F5344CB8AC3E}">
        <p14:creationId xmlns:p14="http://schemas.microsoft.com/office/powerpoint/2010/main" val="19686662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CF043-400F-4EC1-B837-17F9FF92AED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FFCD35C-06B3-43A6-97E3-41A0DDE56BA4}"/>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AC95C2C-6000-420F-A15B-AE330F9B40E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679C971-E937-46D1-A698-5B699BA959F5}"/>
              </a:ext>
            </a:extLst>
          </p:cNvPr>
          <p:cNvSpPr>
            <a:spLocks noGrp="1"/>
          </p:cNvSpPr>
          <p:nvPr>
            <p:ph type="sldNum" sz="quarter" idx="12"/>
          </p:nvPr>
        </p:nvSpPr>
        <p:spPr/>
        <p:txBody>
          <a:bodyPr/>
          <a:lstStyle/>
          <a:p>
            <a:fld id="{9E778E19-ABAD-456B-948F-E63DCB977C39}" type="slidenum">
              <a:rPr lang="en-GB" smtClean="0"/>
              <a:t>‹#›</a:t>
            </a:fld>
            <a:endParaRPr lang="en-GB"/>
          </a:p>
        </p:txBody>
      </p:sp>
    </p:spTree>
    <p:extLst>
      <p:ext uri="{BB962C8B-B14F-4D97-AF65-F5344CB8AC3E}">
        <p14:creationId xmlns:p14="http://schemas.microsoft.com/office/powerpoint/2010/main" val="1229273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BC4B63-EDAF-4A42-A252-A7EF94D20C43}"/>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DDD49500-A805-48DA-87D3-99E31F3BF5A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5DFCB37-3186-4CCB-AE9F-00ED45B9B3BC}"/>
              </a:ext>
            </a:extLst>
          </p:cNvPr>
          <p:cNvSpPr>
            <a:spLocks noGrp="1"/>
          </p:cNvSpPr>
          <p:nvPr>
            <p:ph type="sldNum" sz="quarter" idx="12"/>
          </p:nvPr>
        </p:nvSpPr>
        <p:spPr/>
        <p:txBody>
          <a:bodyPr/>
          <a:lstStyle/>
          <a:p>
            <a:fld id="{9E778E19-ABAD-456B-948F-E63DCB977C39}" type="slidenum">
              <a:rPr lang="en-GB" smtClean="0"/>
              <a:t>‹#›</a:t>
            </a:fld>
            <a:endParaRPr lang="en-GB"/>
          </a:p>
        </p:txBody>
      </p:sp>
    </p:spTree>
    <p:extLst>
      <p:ext uri="{BB962C8B-B14F-4D97-AF65-F5344CB8AC3E}">
        <p14:creationId xmlns:p14="http://schemas.microsoft.com/office/powerpoint/2010/main" val="3644709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70432-4329-4E70-A978-BED0E0488EC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D95C6A2-BC38-4464-8071-D08DF0DE1D27}"/>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1BF3827-78E0-4086-AA2D-3F8C739578B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071EBD3-AE23-4335-B079-46FD1C781C97}"/>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7831F60E-E81C-42C8-BFBC-0E33CF0601D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2F03271-977C-41CA-BA29-360DA548E3BB}"/>
              </a:ext>
            </a:extLst>
          </p:cNvPr>
          <p:cNvSpPr>
            <a:spLocks noGrp="1"/>
          </p:cNvSpPr>
          <p:nvPr>
            <p:ph type="sldNum" sz="quarter" idx="12"/>
          </p:nvPr>
        </p:nvSpPr>
        <p:spPr/>
        <p:txBody>
          <a:bodyPr/>
          <a:lstStyle/>
          <a:p>
            <a:fld id="{9E778E19-ABAD-456B-948F-E63DCB977C39}" type="slidenum">
              <a:rPr lang="en-GB" smtClean="0"/>
              <a:t>‹#›</a:t>
            </a:fld>
            <a:endParaRPr lang="en-GB"/>
          </a:p>
        </p:txBody>
      </p:sp>
    </p:spTree>
    <p:extLst>
      <p:ext uri="{BB962C8B-B14F-4D97-AF65-F5344CB8AC3E}">
        <p14:creationId xmlns:p14="http://schemas.microsoft.com/office/powerpoint/2010/main" val="28429026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BD850-B173-4024-919A-D3ECD60E7009}"/>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2CC6C7D-62E0-4E7A-98C7-09354A078271}"/>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9B865D41-B176-42DB-9BEF-F1FF1211A36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C7F3613-ED2F-424C-A3AC-2C83282EEA9F}"/>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F2A90264-3A5F-4DE8-B6E0-070BBB7EE7A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455F1B-2196-4BBE-81B0-0174C1AC4316}"/>
              </a:ext>
            </a:extLst>
          </p:cNvPr>
          <p:cNvSpPr>
            <a:spLocks noGrp="1"/>
          </p:cNvSpPr>
          <p:nvPr>
            <p:ph type="sldNum" sz="quarter" idx="12"/>
          </p:nvPr>
        </p:nvSpPr>
        <p:spPr/>
        <p:txBody>
          <a:bodyPr/>
          <a:lstStyle/>
          <a:p>
            <a:fld id="{9E778E19-ABAD-456B-948F-E63DCB977C39}" type="slidenum">
              <a:rPr lang="en-GB" smtClean="0"/>
              <a:t>‹#›</a:t>
            </a:fld>
            <a:endParaRPr lang="en-GB"/>
          </a:p>
        </p:txBody>
      </p:sp>
    </p:spTree>
    <p:extLst>
      <p:ext uri="{BB962C8B-B14F-4D97-AF65-F5344CB8AC3E}">
        <p14:creationId xmlns:p14="http://schemas.microsoft.com/office/powerpoint/2010/main" val="10385768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DF9B9-3448-47A7-B8BA-94E2F631D76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9F285A6-AD80-4B74-884D-4EBF00BB107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A8DB35D-E8A6-4F23-B11D-5B600FBEE9E3}"/>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3C2A4F7-183C-493C-BA4C-A7BACB722AA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F983E5-3892-4D29-B829-5BA31B5544F9}"/>
              </a:ext>
            </a:extLst>
          </p:cNvPr>
          <p:cNvSpPr>
            <a:spLocks noGrp="1"/>
          </p:cNvSpPr>
          <p:nvPr>
            <p:ph type="sldNum" sz="quarter" idx="12"/>
          </p:nvPr>
        </p:nvSpPr>
        <p:spPr/>
        <p:txBody>
          <a:bodyPr/>
          <a:lstStyle/>
          <a:p>
            <a:fld id="{9E778E19-ABAD-456B-948F-E63DCB977C39}" type="slidenum">
              <a:rPr lang="en-GB" smtClean="0"/>
              <a:t>‹#›</a:t>
            </a:fld>
            <a:endParaRPr lang="en-GB"/>
          </a:p>
        </p:txBody>
      </p:sp>
    </p:spTree>
    <p:extLst>
      <p:ext uri="{BB962C8B-B14F-4D97-AF65-F5344CB8AC3E}">
        <p14:creationId xmlns:p14="http://schemas.microsoft.com/office/powerpoint/2010/main" val="5409764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E9FC4C-B66F-4E02-87FE-D5D5B08EB96A}"/>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45C8559-FBC6-4B61-A33D-435A2B607C59}"/>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1A4C45D-5C99-4AD3-8DBE-E27FF94DB50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0CC97335-81EA-4CE2-8C40-2FF3ED7A7D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EB76612-5411-484F-8705-F3724125BE16}"/>
              </a:ext>
            </a:extLst>
          </p:cNvPr>
          <p:cNvSpPr>
            <a:spLocks noGrp="1"/>
          </p:cNvSpPr>
          <p:nvPr>
            <p:ph type="sldNum" sz="quarter" idx="12"/>
          </p:nvPr>
        </p:nvSpPr>
        <p:spPr/>
        <p:txBody>
          <a:bodyPr/>
          <a:lstStyle/>
          <a:p>
            <a:fld id="{9E778E19-ABAD-456B-948F-E63DCB977C39}" type="slidenum">
              <a:rPr lang="en-GB" smtClean="0"/>
              <a:t>‹#›</a:t>
            </a:fld>
            <a:endParaRPr lang="en-GB"/>
          </a:p>
        </p:txBody>
      </p:sp>
    </p:spTree>
    <p:extLst>
      <p:ext uri="{BB962C8B-B14F-4D97-AF65-F5344CB8AC3E}">
        <p14:creationId xmlns:p14="http://schemas.microsoft.com/office/powerpoint/2010/main" val="2232199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3FCE4F6-1D94-4B75-B104-762E7FBD04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1378939" y="2836677"/>
            <a:ext cx="5619583" cy="1630088"/>
          </a:xfrm>
        </p:spPr>
        <p:txBody>
          <a:bodyPr anchor="t" anchorCtr="0">
            <a:normAutofit/>
          </a:bodyPr>
          <a:lstStyle>
            <a:lvl1pPr algn="l">
              <a:lnSpc>
                <a:spcPct val="85000"/>
              </a:lnSpc>
              <a:defRPr sz="3600" b="1" cap="none" baseline="0">
                <a:solidFill>
                  <a:schemeClr val="tx1"/>
                </a:solidFill>
              </a:defRPr>
            </a:lvl1pPr>
          </a:lstStyle>
          <a:p>
            <a:r>
              <a:rPr lang="en-US"/>
              <a:t>Section title</a:t>
            </a:r>
          </a:p>
        </p:txBody>
      </p:sp>
    </p:spTree>
    <p:extLst>
      <p:ext uri="{BB962C8B-B14F-4D97-AF65-F5344CB8AC3E}">
        <p14:creationId xmlns:p14="http://schemas.microsoft.com/office/powerpoint/2010/main" val="1675373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slid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
        <p:nvSpPr>
          <p:cNvPr id="8" name="Content Placeholder 7">
            <a:extLst>
              <a:ext uri="{FF2B5EF4-FFF2-40B4-BE49-F238E27FC236}">
                <a16:creationId xmlns:a16="http://schemas.microsoft.com/office/drawing/2014/main" id="{41D13415-7349-4248-AADB-203192A0296E}"/>
              </a:ext>
            </a:extLst>
          </p:cNvPr>
          <p:cNvSpPr>
            <a:spLocks noGrp="1"/>
          </p:cNvSpPr>
          <p:nvPr>
            <p:ph sz="quarter" idx="12"/>
          </p:nvPr>
        </p:nvSpPr>
        <p:spPr>
          <a:xfrm>
            <a:off x="590400" y="1418399"/>
            <a:ext cx="7986713" cy="4566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286467166"/>
      </p:ext>
    </p:extLst>
  </p:cSld>
  <p:clrMapOvr>
    <a:masterClrMapping/>
  </p:clrMapOvr>
  <p:extLst>
    <p:ext uri="{DCECCB84-F9BA-43D5-87BE-67443E8EF086}">
      <p15:sldGuideLst xmlns:p15="http://schemas.microsoft.com/office/powerpoint/2012/main">
        <p15:guide id="1" orient="horz" pos="377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035D63C-17A1-41CC-A450-F6FEDFD2D0EF}"/>
              </a:ext>
            </a:extLst>
          </p:cNvPr>
          <p:cNvSpPr>
            <a:spLocks noGrp="1"/>
          </p:cNvSpPr>
          <p:nvPr>
            <p:ph sz="quarter" idx="14"/>
          </p:nvPr>
        </p:nvSpPr>
        <p:spPr>
          <a:xfrm>
            <a:off x="4734688" y="1418399"/>
            <a:ext cx="3818762" cy="4566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Content Placeholder 2"/>
          <p:cNvSpPr>
            <a:spLocks noGrp="1"/>
          </p:cNvSpPr>
          <p:nvPr>
            <p:ph idx="1" hasCustomPrompt="1"/>
          </p:nvPr>
        </p:nvSpPr>
        <p:spPr>
          <a:xfrm>
            <a:off x="590400" y="1418400"/>
            <a:ext cx="3838558" cy="4566475"/>
          </a:xfrm>
        </p:spPr>
        <p:txBody>
          <a:bodyPr wrap="square"/>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a:xfrm>
            <a:off x="574525" y="541508"/>
            <a:ext cx="7997763" cy="512514"/>
          </a:xfrm>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FFA7F72-8DE6-4372-8955-6E4E929BBB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12" name="Footer Placeholder 4">
            <a:extLst>
              <a:ext uri="{FF2B5EF4-FFF2-40B4-BE49-F238E27FC236}">
                <a16:creationId xmlns:a16="http://schemas.microsoft.com/office/drawing/2014/main" id="{80B686D1-1E2E-4A9B-B3E8-6E81C44D7048}"/>
              </a:ext>
            </a:extLst>
          </p:cNvPr>
          <p:cNvSpPr txBox="1">
            <a:spLocks/>
          </p:cNvSpPr>
          <p:nvPr userDrawn="1"/>
        </p:nvSpPr>
        <p:spPr>
          <a:xfrm>
            <a:off x="340081" y="6348399"/>
            <a:ext cx="7615675" cy="365125"/>
          </a:xfrm>
          <a:prstGeom prst="rect">
            <a:avLst/>
          </a:prstGeom>
        </p:spPr>
        <p:txBody>
          <a:bodyPr vert="horz" lIns="91440" tIns="45720" rIns="91440" bIns="45720" rtlCol="0" anchor="t" anchorCtr="0"/>
          <a:lstStyle>
            <a:defPPr>
              <a:defRPr lang="en-US"/>
            </a:defPPr>
            <a:lvl1pPr marL="0" algn="l" defTabSz="457200" rtl="0" eaLnBrk="1" latinLnBrk="0" hangingPunct="1">
              <a:defRPr sz="1300" kern="1200">
                <a:solidFill>
                  <a:srgbClr val="0A548B"/>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900" b="0">
              <a:solidFill>
                <a:srgbClr val="000000"/>
              </a:solidFill>
            </a:endParaRPr>
          </a:p>
        </p:txBody>
      </p:sp>
      <p:sp>
        <p:nvSpPr>
          <p:cNvPr id="5" name="Slide Number Placeholder 4">
            <a:extLst>
              <a:ext uri="{FF2B5EF4-FFF2-40B4-BE49-F238E27FC236}">
                <a16:creationId xmlns:a16="http://schemas.microsoft.com/office/drawing/2014/main" id="{376E03D2-9C7C-4AF2-BDB8-6D1A8E0800B8}"/>
              </a:ext>
            </a:extLst>
          </p:cNvPr>
          <p:cNvSpPr>
            <a:spLocks noGrp="1"/>
          </p:cNvSpPr>
          <p:nvPr>
            <p:ph type="sldNum" sz="quarter" idx="16"/>
          </p:nvPr>
        </p:nvSpPr>
        <p:spPr/>
        <p:txBody>
          <a:bodyPr/>
          <a:lstStyle/>
          <a:p>
            <a:fld id="{4FAB73BC-B049-4115-A692-8D63A059BFB8}" type="slidenum">
              <a:rPr lang="en-US" smtClean="0"/>
              <a:pPr/>
              <a:t>‹#›</a:t>
            </a:fld>
            <a:endParaRPr lang="en-US"/>
          </a:p>
        </p:txBody>
      </p:sp>
      <p:sp>
        <p:nvSpPr>
          <p:cNvPr id="6" name="Title 5">
            <a:extLst>
              <a:ext uri="{FF2B5EF4-FFF2-40B4-BE49-F238E27FC236}">
                <a16:creationId xmlns:a16="http://schemas.microsoft.com/office/drawing/2014/main" id="{FEC95F3F-D857-4030-AEB6-4FEE5D082592}"/>
              </a:ext>
            </a:extLst>
          </p:cNvPr>
          <p:cNvSpPr>
            <a:spLocks noGrp="1"/>
          </p:cNvSpPr>
          <p:nvPr>
            <p:ph type="title"/>
          </p:nvPr>
        </p:nvSpPr>
        <p:spPr>
          <a:xfrm>
            <a:off x="3761875" y="1002632"/>
            <a:ext cx="4901278" cy="4702844"/>
          </a:xfrm>
        </p:spPr>
        <p:txBody>
          <a:bodyPr/>
          <a:lstStyle>
            <a:lvl1pPr>
              <a:defRPr>
                <a:solidFill>
                  <a:schemeClr val="tx1"/>
                </a:solidFill>
              </a:defRPr>
            </a:lvl1pPr>
          </a:lstStyle>
          <a:p>
            <a:r>
              <a:rPr lang="en-US"/>
              <a:t>Click to edit Master title style</a:t>
            </a:r>
            <a:endParaRPr lang="en-GB"/>
          </a:p>
        </p:txBody>
      </p:sp>
    </p:spTree>
    <p:extLst>
      <p:ext uri="{BB962C8B-B14F-4D97-AF65-F5344CB8AC3E}">
        <p14:creationId xmlns:p14="http://schemas.microsoft.com/office/powerpoint/2010/main" val="3819093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ear Cover slide ">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B9FE3D4-7D5B-49B4-B6DB-5154DB3A538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5" name="Title 4">
            <a:extLst>
              <a:ext uri="{FF2B5EF4-FFF2-40B4-BE49-F238E27FC236}">
                <a16:creationId xmlns:a16="http://schemas.microsoft.com/office/drawing/2014/main" id="{A1044DD0-6F2A-47E0-BB43-387096540E68}"/>
              </a:ext>
            </a:extLst>
          </p:cNvPr>
          <p:cNvSpPr>
            <a:spLocks noGrp="1"/>
          </p:cNvSpPr>
          <p:nvPr>
            <p:ph type="title"/>
          </p:nvPr>
        </p:nvSpPr>
        <p:spPr>
          <a:xfrm>
            <a:off x="576263" y="5775074"/>
            <a:ext cx="2230439" cy="946149"/>
          </a:xfrm>
        </p:spPr>
        <p:txBody>
          <a:bodyPr/>
          <a:lstStyle>
            <a:lvl1pPr>
              <a:defRPr sz="1100">
                <a:solidFill>
                  <a:schemeClr val="tx1"/>
                </a:solidFill>
              </a:defRPr>
            </a:lvl1pPr>
          </a:lstStyle>
          <a:p>
            <a:r>
              <a:rPr lang="en-US" noProof="0"/>
              <a:t>Click to edit Master title style</a:t>
            </a:r>
            <a:endParaRPr lang="en-GB" noProof="0"/>
          </a:p>
        </p:txBody>
      </p:sp>
    </p:spTree>
    <p:extLst>
      <p:ext uri="{BB962C8B-B14F-4D97-AF65-F5344CB8AC3E}">
        <p14:creationId xmlns:p14="http://schemas.microsoft.com/office/powerpoint/2010/main" val="3122791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5AB0E-F8B6-45E6-A563-7AFCAF41BB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79E294-3D51-446B-B0AA-D77C01EFAE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E90991-BB5C-4A9C-9696-4F256D5BEB5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00DE7B50-A741-482D-AE73-85B408973E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F778CA5-80F0-4495-A481-B47C6719B6E6}"/>
              </a:ext>
            </a:extLst>
          </p:cNvPr>
          <p:cNvSpPr>
            <a:spLocks noGrp="1"/>
          </p:cNvSpPr>
          <p:nvPr>
            <p:ph type="sldNum" sz="quarter" idx="12"/>
          </p:nvPr>
        </p:nvSpPr>
        <p:spPr/>
        <p:txBody>
          <a:bodyPr/>
          <a:lstStyle/>
          <a:p>
            <a:fld id="{9E778E19-ABAD-456B-948F-E63DCB977C39}" type="slidenum">
              <a:rPr lang="en-GB" smtClean="0"/>
              <a:t>‹#›</a:t>
            </a:fld>
            <a:endParaRPr lang="en-GB"/>
          </a:p>
        </p:txBody>
      </p:sp>
    </p:spTree>
    <p:extLst>
      <p:ext uri="{BB962C8B-B14F-4D97-AF65-F5344CB8AC3E}">
        <p14:creationId xmlns:p14="http://schemas.microsoft.com/office/powerpoint/2010/main" val="1834260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34265-5FED-4DFF-8311-0A4CBB066F3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3AE0C9B6-3FD6-4FB3-8F3E-1E498EF01C15}"/>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048A705-355B-4FE5-A673-D565D47CBF8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AC92B1F2-E72A-4112-9F91-3AAE7FDB83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BB8DAEA-FC01-4FAC-B58A-D64CC0CA9F3D}"/>
              </a:ext>
            </a:extLst>
          </p:cNvPr>
          <p:cNvSpPr>
            <a:spLocks noGrp="1"/>
          </p:cNvSpPr>
          <p:nvPr>
            <p:ph type="sldNum" sz="quarter" idx="12"/>
          </p:nvPr>
        </p:nvSpPr>
        <p:spPr/>
        <p:txBody>
          <a:bodyPr/>
          <a:lstStyle/>
          <a:p>
            <a:fld id="{9E778E19-ABAD-456B-948F-E63DCB977C39}" type="slidenum">
              <a:rPr lang="en-GB" smtClean="0"/>
              <a:t>‹#›</a:t>
            </a:fld>
            <a:endParaRPr lang="en-GB"/>
          </a:p>
        </p:txBody>
      </p:sp>
    </p:spTree>
    <p:extLst>
      <p:ext uri="{BB962C8B-B14F-4D97-AF65-F5344CB8AC3E}">
        <p14:creationId xmlns:p14="http://schemas.microsoft.com/office/powerpoint/2010/main" val="204101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5AB0E-F8B6-45E6-A563-7AFCAF41BB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79E294-3D51-446B-B0AA-D77C01EFAE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E90991-BB5C-4A9C-9696-4F256D5BEB5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00DE7B50-A741-482D-AE73-85B408973E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F778CA5-80F0-4495-A481-B47C6719B6E6}"/>
              </a:ext>
            </a:extLst>
          </p:cNvPr>
          <p:cNvSpPr>
            <a:spLocks noGrp="1"/>
          </p:cNvSpPr>
          <p:nvPr>
            <p:ph type="sldNum" sz="quarter" idx="12"/>
          </p:nvPr>
        </p:nvSpPr>
        <p:spPr/>
        <p:txBody>
          <a:bodyPr/>
          <a:lstStyle/>
          <a:p>
            <a:fld id="{9E778E19-ABAD-456B-948F-E63DCB977C39}" type="slidenum">
              <a:rPr lang="en-GB" smtClean="0"/>
              <a:t>‹#›</a:t>
            </a:fld>
            <a:endParaRPr lang="en-GB"/>
          </a:p>
        </p:txBody>
      </p:sp>
    </p:spTree>
    <p:extLst>
      <p:ext uri="{BB962C8B-B14F-4D97-AF65-F5344CB8AC3E}">
        <p14:creationId xmlns:p14="http://schemas.microsoft.com/office/powerpoint/2010/main" val="2734383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4525" y="541508"/>
            <a:ext cx="7997763" cy="512514"/>
          </a:xfrm>
          <a:prstGeom prst="rect">
            <a:avLst/>
          </a:prstGeom>
        </p:spPr>
        <p:txBody>
          <a:bodyPr vert="horz" lIns="0" tIns="0" rIns="0" bIns="0" rtlCol="0" anchor="t" anchorCtr="0">
            <a:noAutofit/>
          </a:bodyPr>
          <a:lstStyle/>
          <a:p>
            <a:endParaRPr lang="en-US"/>
          </a:p>
        </p:txBody>
      </p:sp>
      <p:sp>
        <p:nvSpPr>
          <p:cNvPr id="3" name="Text Placeholder 2"/>
          <p:cNvSpPr>
            <a:spLocks noGrp="1"/>
          </p:cNvSpPr>
          <p:nvPr>
            <p:ph type="body" idx="1"/>
          </p:nvPr>
        </p:nvSpPr>
        <p:spPr>
          <a:xfrm>
            <a:off x="590567" y="1417531"/>
            <a:ext cx="7981721" cy="4567344"/>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581042" y="6241534"/>
            <a:ext cx="7615675" cy="365125"/>
          </a:xfrm>
          <a:prstGeom prst="rect">
            <a:avLst/>
          </a:prstGeom>
        </p:spPr>
        <p:txBody>
          <a:bodyPr vert="horz" lIns="0" tIns="0" rIns="0" bIns="0" rtlCol="0" anchor="t" anchorCtr="0">
            <a:noAutofit/>
          </a:bodyPr>
          <a:lstStyle>
            <a:lvl1pPr algn="l">
              <a:defRPr sz="1200" b="0">
                <a:solidFill>
                  <a:schemeClr val="tx1"/>
                </a:solidFill>
              </a:defRPr>
            </a:lvl1pPr>
          </a:lstStyle>
          <a:p>
            <a:endParaRPr lang="en-GB" noProof="0"/>
          </a:p>
        </p:txBody>
      </p:sp>
      <p:sp>
        <p:nvSpPr>
          <p:cNvPr id="6" name="Slide Number Placeholder 5"/>
          <p:cNvSpPr>
            <a:spLocks noGrp="1"/>
          </p:cNvSpPr>
          <p:nvPr>
            <p:ph type="sldNum" sz="quarter" idx="4"/>
          </p:nvPr>
        </p:nvSpPr>
        <p:spPr>
          <a:xfrm>
            <a:off x="8009262" y="6241534"/>
            <a:ext cx="563026" cy="181491"/>
          </a:xfrm>
          <a:prstGeom prst="rect">
            <a:avLst/>
          </a:prstGeom>
        </p:spPr>
        <p:txBody>
          <a:bodyPr vert="horz" lIns="0" tIns="0" rIns="0" bIns="0" rtlCol="0" anchor="t" anchorCtr="0">
            <a:noAutofit/>
          </a:bodyPr>
          <a:lstStyle>
            <a:lvl1pPr algn="r">
              <a:defRPr lang="en-US" sz="1200" b="0" kern="1200" smtClean="0">
                <a:solidFill>
                  <a:srgbClr val="4D4D4D"/>
                </a:solidFill>
                <a:latin typeface="+mn-lt"/>
                <a:ea typeface="+mn-ea"/>
                <a:cs typeface="+mn-cs"/>
              </a:defRPr>
            </a:lvl1pPr>
          </a:lstStyle>
          <a:p>
            <a:fld id="{D74D8B4B-93CA-40C4-A67B-39E5EDB6BC1B}" type="slidenum">
              <a:rPr lang="en-GB" noProof="0" smtClean="0"/>
              <a:pPr/>
              <a:t>‹#›</a:t>
            </a:fld>
            <a:endParaRPr lang="en-GB" noProof="0"/>
          </a:p>
        </p:txBody>
      </p:sp>
    </p:spTree>
  </p:cSld>
  <p:clrMap bg1="lt1" tx1="dk1" bg2="lt2" tx2="dk2" accent1="accent1" accent2="accent2" accent3="accent3" accent4="accent4" accent5="accent5" accent6="accent6" hlink="hlink" folHlink="folHlink"/>
  <p:sldLayoutIdLst>
    <p:sldLayoutId id="2147483685" r:id="rId1"/>
    <p:sldLayoutId id="2147483699" r:id="rId2"/>
    <p:sldLayoutId id="2147483733" r:id="rId3"/>
    <p:sldLayoutId id="2147483686" r:id="rId4"/>
    <p:sldLayoutId id="2147483722" r:id="rId5"/>
    <p:sldLayoutId id="2147483717" r:id="rId6"/>
    <p:sldLayoutId id="2147483746" r:id="rId7"/>
  </p:sldLayoutIdLst>
  <p:hf hdr="0" ftr="0" dt="0"/>
  <p:txStyles>
    <p:titleStyle>
      <a:lvl1pPr algn="l" defTabSz="685783" rtl="0" eaLnBrk="1" latinLnBrk="0" hangingPunct="1">
        <a:lnSpc>
          <a:spcPct val="90000"/>
        </a:lnSpc>
        <a:spcBef>
          <a:spcPct val="0"/>
        </a:spcBef>
        <a:buNone/>
        <a:defRPr sz="2400" b="1" kern="1200">
          <a:solidFill>
            <a:srgbClr val="003764"/>
          </a:solidFill>
          <a:latin typeface="Arial" panose="020B0604020202020204" pitchFamily="34" charset="0"/>
          <a:ea typeface="+mj-ea"/>
          <a:cs typeface="Arial" panose="020B0604020202020204" pitchFamily="34" charset="0"/>
        </a:defRPr>
      </a:lvl1pPr>
    </p:titleStyle>
    <p:body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377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68259D-E037-460F-BBF6-C0DF1CC7177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2A42023-8CD2-4C18-B6E0-2050111E872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7B359C-6A6C-4C77-B4C3-C3D184D7C55E}"/>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DFA44E61-8C46-4C63-8D83-623EFD7A901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68B62D7-0288-4F9B-8D59-A7A90B8B34B8}"/>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E778E19-ABAD-456B-948F-E63DCB977C39}" type="slidenum">
              <a:rPr lang="en-GB" smtClean="0"/>
              <a:t>‹#›</a:t>
            </a:fld>
            <a:endParaRPr lang="en-GB"/>
          </a:p>
        </p:txBody>
      </p:sp>
    </p:spTree>
    <p:extLst>
      <p:ext uri="{BB962C8B-B14F-4D97-AF65-F5344CB8AC3E}">
        <p14:creationId xmlns:p14="http://schemas.microsoft.com/office/powerpoint/2010/main" val="3803138679"/>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hyperlink" Target="about:blank" TargetMode="External"/><Relationship Id="rId1" Type="http://schemas.openxmlformats.org/officeDocument/2006/relationships/slideLayout" Target="../slideLayouts/slideLayout7.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8CF40-0DA2-4B95-9327-247FB8D51D99}"/>
              </a:ext>
            </a:extLst>
          </p:cNvPr>
          <p:cNvSpPr>
            <a:spLocks noGrp="1"/>
          </p:cNvSpPr>
          <p:nvPr>
            <p:ph type="ctrTitle"/>
          </p:nvPr>
        </p:nvSpPr>
        <p:spPr>
          <a:xfrm>
            <a:off x="481163" y="2945242"/>
            <a:ext cx="5472061" cy="790775"/>
          </a:xfrm>
        </p:spPr>
        <p:txBody>
          <a:bodyPr/>
          <a:lstStyle/>
          <a:p>
            <a:r>
              <a:rPr lang="en-GB"/>
              <a:t>Post-16 review of qualifications at level 2 and below - Consultation</a:t>
            </a:r>
          </a:p>
        </p:txBody>
      </p:sp>
      <p:sp>
        <p:nvSpPr>
          <p:cNvPr id="3" name="Text Placeholder 2">
            <a:extLst>
              <a:ext uri="{FF2B5EF4-FFF2-40B4-BE49-F238E27FC236}">
                <a16:creationId xmlns:a16="http://schemas.microsoft.com/office/drawing/2014/main" id="{CA3C7CA6-4EE4-4481-9A1C-199900949FCD}"/>
              </a:ext>
            </a:extLst>
          </p:cNvPr>
          <p:cNvSpPr>
            <a:spLocks noGrp="1"/>
          </p:cNvSpPr>
          <p:nvPr>
            <p:ph type="body" sz="quarter" idx="10"/>
          </p:nvPr>
        </p:nvSpPr>
        <p:spPr>
          <a:xfrm>
            <a:off x="481163" y="6258825"/>
            <a:ext cx="2422247" cy="374650"/>
          </a:xfrm>
        </p:spPr>
        <p:txBody>
          <a:bodyPr/>
          <a:lstStyle/>
          <a:p>
            <a:r>
              <a:rPr lang="en-GB"/>
              <a:t>March 2022</a:t>
            </a:r>
          </a:p>
        </p:txBody>
      </p:sp>
    </p:spTree>
    <p:extLst>
      <p:ext uri="{BB962C8B-B14F-4D97-AF65-F5344CB8AC3E}">
        <p14:creationId xmlns:p14="http://schemas.microsoft.com/office/powerpoint/2010/main" val="1527871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5463443-E9FF-4BAB-AB56-B846310AF5D0}"/>
              </a:ext>
            </a:extLst>
          </p:cNvPr>
          <p:cNvSpPr txBox="1"/>
          <p:nvPr/>
        </p:nvSpPr>
        <p:spPr>
          <a:xfrm>
            <a:off x="1801640" y="603816"/>
            <a:ext cx="6468600" cy="400110"/>
          </a:xfrm>
          <a:prstGeom prst="rect">
            <a:avLst/>
          </a:prstGeom>
          <a:noFill/>
        </p:spPr>
        <p:txBody>
          <a:bodyPr wrap="square" rtlCol="0">
            <a:spAutoFit/>
          </a:bodyPr>
          <a:lstStyle/>
          <a:p>
            <a:r>
              <a:rPr lang="en-GB" sz="2000" b="1">
                <a:solidFill>
                  <a:schemeClr val="tx2"/>
                </a:solidFill>
                <a:latin typeface="Arial" panose="020B0604020202020204" pitchFamily="34" charset="0"/>
                <a:cs typeface="Arial" panose="020B0604020202020204" pitchFamily="34" charset="0"/>
              </a:rPr>
              <a:t>The post-16 qualifications review - Background </a:t>
            </a:r>
          </a:p>
        </p:txBody>
      </p:sp>
      <p:sp>
        <p:nvSpPr>
          <p:cNvPr id="5" name="TextBox 4">
            <a:extLst>
              <a:ext uri="{FF2B5EF4-FFF2-40B4-BE49-F238E27FC236}">
                <a16:creationId xmlns:a16="http://schemas.microsoft.com/office/drawing/2014/main" id="{59416F33-E4FE-4BFE-8361-C0D7EF3B1F34}"/>
              </a:ext>
            </a:extLst>
          </p:cNvPr>
          <p:cNvSpPr txBox="1"/>
          <p:nvPr/>
        </p:nvSpPr>
        <p:spPr>
          <a:xfrm>
            <a:off x="873760" y="1137195"/>
            <a:ext cx="7396480" cy="5162952"/>
          </a:xfrm>
          <a:prstGeom prst="rect">
            <a:avLst/>
          </a:prstGeom>
          <a:noFill/>
        </p:spPr>
        <p:txBody>
          <a:bodyPr wrap="square" rtlCol="0">
            <a:spAutoFit/>
          </a:bodyPr>
          <a:lstStyle/>
          <a:p>
            <a:pPr marL="285750" indent="-285750">
              <a:buFont typeface="Arial" panose="020B0604020202020204" pitchFamily="34" charset="0"/>
              <a:buChar char="•"/>
            </a:pPr>
            <a:r>
              <a:rPr lang="en-GB" sz="1400">
                <a:latin typeface="Arial" panose="020B0604020202020204" pitchFamily="34" charset="0"/>
                <a:cs typeface="Arial" panose="020B0604020202020204" pitchFamily="34" charset="0"/>
              </a:rPr>
              <a:t>The current qualifications landscape is complex, with around 12,000 qualifications at level 3 and below – around 8,000 of these are at level 2 and below</a:t>
            </a:r>
          </a:p>
          <a:p>
            <a:pPr marL="285750" indent="-285750">
              <a:lnSpc>
                <a:spcPct val="115000"/>
              </a:lnSpc>
              <a:spcBef>
                <a:spcPts val="900"/>
              </a:spcBef>
              <a:spcAft>
                <a:spcPts val="600"/>
              </a:spcAft>
              <a:buFont typeface="Arial" panose="020B0604020202020204" pitchFamily="34" charset="0"/>
              <a:buChar char="•"/>
            </a:pPr>
            <a:r>
              <a:rPr lang="en-GB" sz="1400">
                <a:effectLst/>
                <a:latin typeface="Arial" panose="020B0604020202020204" pitchFamily="34" charset="0"/>
                <a:ea typeface="Times New Roman" panose="02020603050405020304" pitchFamily="18" charset="0"/>
                <a:cs typeface="Arial" panose="020B0604020202020204" pitchFamily="34" charset="0"/>
              </a:rPr>
              <a:t>Over the past decade, evidence has highlighted weaknesses in the quality of </a:t>
            </a:r>
            <a:r>
              <a:rPr lang="en-GB" sz="1400">
                <a:latin typeface="Arial" panose="020B0604020202020204" pitchFamily="34" charset="0"/>
                <a:ea typeface="Times New Roman" panose="02020603050405020304" pitchFamily="18" charset="0"/>
                <a:cs typeface="Arial" panose="020B0604020202020204" pitchFamily="34" charset="0"/>
              </a:rPr>
              <a:t>technical education. The 2011 Wolf Review and 2016 Sainsbury Review </a:t>
            </a:r>
            <a:r>
              <a:rPr lang="en-GB" sz="1400">
                <a:latin typeface="Arial" panose="020B0604020202020204" pitchFamily="34" charset="0"/>
                <a:cs typeface="Arial" panose="020B0604020202020204" pitchFamily="34" charset="0"/>
              </a:rPr>
              <a:t>identified that too many qualifications were poor quality and poorly understood</a:t>
            </a:r>
          </a:p>
          <a:p>
            <a:pPr marL="285750" indent="-285750">
              <a:lnSpc>
                <a:spcPct val="115000"/>
              </a:lnSpc>
              <a:spcBef>
                <a:spcPts val="900"/>
              </a:spcBef>
              <a:spcAft>
                <a:spcPts val="600"/>
              </a:spcAft>
              <a:buFont typeface="Arial" panose="020B0604020202020204" pitchFamily="34" charset="0"/>
              <a:buChar char="•"/>
            </a:pPr>
            <a:r>
              <a:rPr lang="en-GB" sz="1400">
                <a:latin typeface="Arial" panose="020B0604020202020204" pitchFamily="34" charset="0"/>
                <a:cs typeface="Arial" panose="020B0604020202020204" pitchFamily="34" charset="0"/>
              </a:rPr>
              <a:t>In response we launched an ambitious programme of reform, with the introduction of T Levels at its centre, alongside a review of post-16 qualifications at level 3 and below</a:t>
            </a:r>
          </a:p>
          <a:p>
            <a:endParaRPr lang="en-GB" sz="1400" i="1">
              <a:latin typeface="Arial" panose="020B0604020202020204" pitchFamily="34" charset="0"/>
              <a:cs typeface="Arial" panose="020B0604020202020204" pitchFamily="34" charset="0"/>
            </a:endParaRPr>
          </a:p>
          <a:p>
            <a:r>
              <a:rPr lang="en-GB" sz="1400" i="1">
                <a:latin typeface="Arial" panose="020B0604020202020204" pitchFamily="34" charset="0"/>
                <a:cs typeface="Arial" panose="020B0604020202020204" pitchFamily="34" charset="0"/>
              </a:rPr>
              <a:t>What have we done so far?</a:t>
            </a:r>
          </a:p>
          <a:p>
            <a:r>
              <a:rPr lang="en-GB" sz="140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GB" sz="1400" b="1">
                <a:latin typeface="Arial" panose="020B0604020202020204" pitchFamily="34" charset="0"/>
                <a:cs typeface="Arial" panose="020B0604020202020204" pitchFamily="34" charset="0"/>
              </a:rPr>
              <a:t>First stage consultation </a:t>
            </a:r>
            <a:r>
              <a:rPr lang="en-GB" sz="1400">
                <a:latin typeface="Arial" panose="020B0604020202020204" pitchFamily="34" charset="0"/>
                <a:cs typeface="Arial" panose="020B0604020202020204" pitchFamily="34" charset="0"/>
              </a:rPr>
              <a:t>in 2019 </a:t>
            </a:r>
            <a:r>
              <a:rPr lang="en-GB" sz="1400" b="0" i="0" u="none" strike="noStrike">
                <a:solidFill>
                  <a:srgbClr val="000000"/>
                </a:solidFill>
                <a:effectLst/>
                <a:latin typeface="Arial" panose="020B0604020202020204" pitchFamily="34" charset="0"/>
              </a:rPr>
              <a:t>set out our ambition for a streamlined system where all qualifications are </a:t>
            </a:r>
            <a:r>
              <a:rPr lang="en-GB" sz="1400" i="0" u="none" strike="noStrike">
                <a:solidFill>
                  <a:srgbClr val="000000"/>
                </a:solidFill>
                <a:effectLst/>
                <a:latin typeface="Arial" panose="020B0604020202020204" pitchFamily="34" charset="0"/>
              </a:rPr>
              <a:t>high-quality, necessary, have a distinct purpose and lead to good outcomes</a:t>
            </a:r>
          </a:p>
          <a:p>
            <a:endParaRPr lang="en-GB" sz="1400">
              <a:solidFill>
                <a:srgbClr val="00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b="1">
                <a:solidFill>
                  <a:srgbClr val="000000"/>
                </a:solidFill>
                <a:latin typeface="Arial" panose="020B0604020202020204" pitchFamily="34" charset="0"/>
                <a:cs typeface="Arial" panose="020B0604020202020204" pitchFamily="34" charset="0"/>
              </a:rPr>
              <a:t>Second stage consultation </a:t>
            </a:r>
            <a:r>
              <a:rPr lang="en-GB" sz="1400">
                <a:solidFill>
                  <a:srgbClr val="000000"/>
                </a:solidFill>
                <a:latin typeface="Arial" panose="020B0604020202020204" pitchFamily="34" charset="0"/>
                <a:cs typeface="Arial" panose="020B0604020202020204" pitchFamily="34" charset="0"/>
              </a:rPr>
              <a:t>in 2020/21 on reform of qualifications at level 3, </a:t>
            </a:r>
            <a:r>
              <a:rPr lang="en-GB" sz="1400">
                <a:latin typeface="Arial" panose="020B0604020202020204" pitchFamily="34" charset="0"/>
                <a:cs typeface="Arial" panose="020B0604020202020204" pitchFamily="34" charset="0"/>
              </a:rPr>
              <a:t>followed by </a:t>
            </a:r>
            <a:r>
              <a:rPr lang="en-GB" sz="1400" b="1">
                <a:latin typeface="Arial" panose="020B0604020202020204" pitchFamily="34" charset="0"/>
                <a:cs typeface="Arial" panose="020B0604020202020204" pitchFamily="34" charset="0"/>
              </a:rPr>
              <a:t>Policy Statement </a:t>
            </a:r>
            <a:r>
              <a:rPr lang="en-GB" sz="1400">
                <a:latin typeface="Arial" panose="020B0604020202020204" pitchFamily="34" charset="0"/>
                <a:cs typeface="Arial" panose="020B0604020202020204" pitchFamily="34" charset="0"/>
              </a:rPr>
              <a:t>in July 2021</a:t>
            </a:r>
          </a:p>
          <a:p>
            <a:pPr marL="285750" indent="-285750">
              <a:buFont typeface="Arial" panose="020B0604020202020204" pitchFamily="34" charset="0"/>
              <a:buChar char="•"/>
            </a:pPr>
            <a:endParaRPr lang="en-GB" sz="140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b="1">
                <a:latin typeface="Arial" panose="020B0604020202020204" pitchFamily="34" charset="0"/>
                <a:cs typeface="Arial" panose="020B0604020202020204" pitchFamily="34" charset="0"/>
              </a:rPr>
              <a:t>Call for evidence </a:t>
            </a:r>
            <a:r>
              <a:rPr lang="en-GB" sz="1400">
                <a:latin typeface="Arial" panose="020B0604020202020204" pitchFamily="34" charset="0"/>
                <a:cs typeface="Arial" panose="020B0604020202020204" pitchFamily="34" charset="0"/>
              </a:rPr>
              <a:t>on qualifications at level 2 and below in 2020/21 – 371 responses</a:t>
            </a:r>
          </a:p>
          <a:p>
            <a:pPr marL="285750" indent="-285750">
              <a:buFont typeface="Arial" panose="020B0604020202020204" pitchFamily="34" charset="0"/>
              <a:buChar char="•"/>
            </a:pPr>
            <a:endParaRPr lang="en-GB" sz="140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a:latin typeface="Arial" panose="020B0604020202020204" pitchFamily="34" charset="0"/>
                <a:cs typeface="Arial" panose="020B0604020202020204" pitchFamily="34" charset="0"/>
              </a:rPr>
              <a:t>Confirmed removal of funding approval from c5,000 qualifications with </a:t>
            </a:r>
            <a:r>
              <a:rPr lang="en-GB" sz="1400" b="1">
                <a:latin typeface="Arial" panose="020B0604020202020204" pitchFamily="34" charset="0"/>
                <a:cs typeface="Arial" panose="020B0604020202020204" pitchFamily="34" charset="0"/>
              </a:rPr>
              <a:t>low and no enrolments</a:t>
            </a:r>
            <a:r>
              <a:rPr lang="en-GB" sz="1400">
                <a:latin typeface="Arial" panose="020B0604020202020204" pitchFamily="34" charset="0"/>
                <a:cs typeface="Arial" panose="020B0604020202020204" pitchFamily="34" charset="0"/>
              </a:rPr>
              <a:t>, including over 3,000 at level 2 and below</a:t>
            </a:r>
          </a:p>
        </p:txBody>
      </p:sp>
      <p:pic>
        <p:nvPicPr>
          <p:cNvPr id="9" name="Picture 8" descr="A picture containing text&#10;&#10;Description automatically generated">
            <a:extLst>
              <a:ext uri="{FF2B5EF4-FFF2-40B4-BE49-F238E27FC236}">
                <a16:creationId xmlns:a16="http://schemas.microsoft.com/office/drawing/2014/main" id="{D0EFF4EB-C874-4D69-AA01-8CBBC9A30E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9102" y="330002"/>
            <a:ext cx="932282" cy="547628"/>
          </a:xfrm>
          <a:prstGeom prst="rect">
            <a:avLst/>
          </a:prstGeom>
        </p:spPr>
      </p:pic>
      <p:sp>
        <p:nvSpPr>
          <p:cNvPr id="3" name="Slide Number Placeholder 2">
            <a:extLst>
              <a:ext uri="{FF2B5EF4-FFF2-40B4-BE49-F238E27FC236}">
                <a16:creationId xmlns:a16="http://schemas.microsoft.com/office/drawing/2014/main" id="{A24B5303-F003-4D8E-AA00-20C4A1139E08}"/>
              </a:ext>
            </a:extLst>
          </p:cNvPr>
          <p:cNvSpPr>
            <a:spLocks noGrp="1"/>
          </p:cNvSpPr>
          <p:nvPr>
            <p:ph type="sldNum" sz="quarter" idx="12"/>
          </p:nvPr>
        </p:nvSpPr>
        <p:spPr/>
        <p:txBody>
          <a:bodyPr/>
          <a:lstStyle/>
          <a:p>
            <a:fld id="{9E778E19-ABAD-456B-948F-E63DCB977C39}" type="slidenum">
              <a:rPr lang="en-GB" smtClean="0"/>
              <a:t>2</a:t>
            </a:fld>
            <a:endParaRPr lang="en-GB"/>
          </a:p>
        </p:txBody>
      </p:sp>
    </p:spTree>
    <p:extLst>
      <p:ext uri="{BB962C8B-B14F-4D97-AF65-F5344CB8AC3E}">
        <p14:creationId xmlns:p14="http://schemas.microsoft.com/office/powerpoint/2010/main" val="706672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9E172E-6FBB-48B1-AC48-2DDFCB08AD9F}"/>
              </a:ext>
            </a:extLst>
          </p:cNvPr>
          <p:cNvSpPr>
            <a:spLocks noGrp="1"/>
          </p:cNvSpPr>
          <p:nvPr>
            <p:ph idx="1"/>
          </p:nvPr>
        </p:nvSpPr>
        <p:spPr>
          <a:xfrm>
            <a:off x="193540" y="1777899"/>
            <a:ext cx="8784971" cy="4531163"/>
          </a:xfrm>
        </p:spPr>
        <p:txBody>
          <a:bodyPr vert="horz" lIns="68580" tIns="34290" rIns="68580" bIns="34290" rtlCol="0" anchor="t">
            <a:normAutofit lnSpcReduction="10000"/>
          </a:bodyPr>
          <a:lstStyle/>
          <a:p>
            <a:pPr>
              <a:lnSpc>
                <a:spcPct val="114000"/>
              </a:lnSpc>
            </a:pPr>
            <a:r>
              <a:rPr lang="en-GB" sz="1800">
                <a:latin typeface="Arial" panose="020B0604020202020204" pitchFamily="34" charset="0"/>
                <a:ea typeface="Times New Roman" panose="02020603050405020304" pitchFamily="18" charset="0"/>
              </a:rPr>
              <a:t>Q</a:t>
            </a:r>
            <a:r>
              <a:rPr lang="en-GB" sz="1800">
                <a:effectLst/>
                <a:latin typeface="Arial" panose="020B0604020202020204" pitchFamily="34" charset="0"/>
                <a:ea typeface="Times New Roman" panose="02020603050405020304" pitchFamily="18" charset="0"/>
              </a:rPr>
              <a:t>ualifications at </a:t>
            </a:r>
            <a:r>
              <a:rPr lang="en-GB" sz="1800" b="1">
                <a:effectLst/>
                <a:latin typeface="Arial" panose="020B0604020202020204" pitchFamily="34" charset="0"/>
                <a:ea typeface="Times New Roman" panose="02020603050405020304" pitchFamily="18" charset="0"/>
              </a:rPr>
              <a:t>level 2</a:t>
            </a:r>
            <a:r>
              <a:rPr lang="en-GB" sz="1800">
                <a:effectLst/>
                <a:latin typeface="Arial" panose="020B0604020202020204" pitchFamily="34" charset="0"/>
                <a:ea typeface="Times New Roman" panose="02020603050405020304" pitchFamily="18" charset="0"/>
              </a:rPr>
              <a:t> should support progression to further study/training at level 3, or directly into skilled employment in some sectors</a:t>
            </a:r>
          </a:p>
          <a:p>
            <a:pPr>
              <a:lnSpc>
                <a:spcPct val="114000"/>
              </a:lnSpc>
            </a:pPr>
            <a:r>
              <a:rPr lang="en-GB" sz="1800">
                <a:latin typeface="Arial" panose="020B0604020202020204" pitchFamily="34" charset="0"/>
                <a:ea typeface="Times New Roman" panose="02020603050405020304" pitchFamily="18" charset="0"/>
              </a:rPr>
              <a:t>The majority of technical qualifications at level 2 should align with employer-led occupational standards</a:t>
            </a:r>
          </a:p>
          <a:p>
            <a:pPr>
              <a:lnSpc>
                <a:spcPct val="114000"/>
              </a:lnSpc>
            </a:pPr>
            <a:r>
              <a:rPr lang="en-GB" sz="1800">
                <a:effectLst/>
                <a:latin typeface="Arial" panose="020B0604020202020204" pitchFamily="34" charset="0"/>
                <a:ea typeface="Times New Roman" panose="02020603050405020304" pitchFamily="18" charset="0"/>
                <a:cs typeface="Times New Roman" panose="02020603050405020304" pitchFamily="18" charset="0"/>
              </a:rPr>
              <a:t>For 16-19 year olds studying at level 2 who are aiming to get a job at that level, we propose a two-year study programme to prepare them for the world of work</a:t>
            </a:r>
          </a:p>
          <a:p>
            <a:pPr>
              <a:lnSpc>
                <a:spcPct val="114000"/>
              </a:lnSpc>
            </a:pPr>
            <a:r>
              <a:rPr lang="en-GB" sz="1800">
                <a:latin typeface="Arial" panose="020B0604020202020204" pitchFamily="34" charset="0"/>
                <a:ea typeface="Times New Roman" panose="02020603050405020304" pitchFamily="18" charset="0"/>
              </a:rPr>
              <a:t>T</a:t>
            </a:r>
            <a:r>
              <a:rPr lang="en-GB" sz="1800">
                <a:effectLst/>
                <a:latin typeface="Arial" panose="020B0604020202020204" pitchFamily="34" charset="0"/>
                <a:ea typeface="Times New Roman" panose="02020603050405020304" pitchFamily="18" charset="0"/>
              </a:rPr>
              <a:t>he focus of study for most learners at </a:t>
            </a:r>
            <a:r>
              <a:rPr lang="en-GB" sz="1800" b="1">
                <a:effectLst/>
                <a:latin typeface="Arial" panose="020B0604020202020204" pitchFamily="34" charset="0"/>
                <a:ea typeface="Times New Roman" panose="02020603050405020304" pitchFamily="18" charset="0"/>
              </a:rPr>
              <a:t>level 1 and below</a:t>
            </a:r>
            <a:r>
              <a:rPr lang="en-GB" sz="1800">
                <a:effectLst/>
                <a:latin typeface="Arial" panose="020B0604020202020204" pitchFamily="34" charset="0"/>
                <a:ea typeface="Times New Roman" panose="02020603050405020304" pitchFamily="18" charset="0"/>
              </a:rPr>
              <a:t> should be progression onto a qualification at level 2 or above that provides entry into a skilled occupation, or progression to a work-based pathway </a:t>
            </a:r>
          </a:p>
          <a:p>
            <a:pPr>
              <a:lnSpc>
                <a:spcPct val="114000"/>
              </a:lnSpc>
            </a:pPr>
            <a:r>
              <a:rPr lang="en-GB" sz="1800">
                <a:latin typeface="Arial" panose="020B0604020202020204" pitchFamily="34" charset="0"/>
                <a:ea typeface="Times New Roman" panose="02020603050405020304" pitchFamily="18" charset="0"/>
              </a:rPr>
              <a:t>Basic skills qualifications in English, maths and digital, and ESOL qualifications, will continue to be vital for many learners</a:t>
            </a:r>
          </a:p>
          <a:p>
            <a:pPr>
              <a:lnSpc>
                <a:spcPct val="114000"/>
              </a:lnSpc>
            </a:pPr>
            <a:r>
              <a:rPr lang="en-GB" sz="1800">
                <a:effectLst/>
                <a:latin typeface="Arial" panose="020B0604020202020204" pitchFamily="34" charset="0"/>
                <a:ea typeface="Times New Roman" panose="02020603050405020304" pitchFamily="18" charset="0"/>
              </a:rPr>
              <a:t>Personal</a:t>
            </a:r>
            <a:r>
              <a:rPr lang="en-GB" sz="1800">
                <a:latin typeface="Arial" panose="020B0604020202020204" pitchFamily="34" charset="0"/>
                <a:ea typeface="Times New Roman" panose="02020603050405020304" pitchFamily="18" charset="0"/>
              </a:rPr>
              <a:t>, social and employability qualifications should align with national standards</a:t>
            </a:r>
            <a:endParaRPr lang="en-GB" sz="1800">
              <a:effectLst/>
              <a:latin typeface="Arial" panose="020B0604020202020204" pitchFamily="34" charset="0"/>
              <a:ea typeface="Times New Roman" panose="02020603050405020304" pitchFamily="18" charset="0"/>
            </a:endParaRPr>
          </a:p>
          <a:p>
            <a:pPr>
              <a:lnSpc>
                <a:spcPct val="114000"/>
              </a:lnSpc>
            </a:pPr>
            <a:endParaRPr lang="en-GB" sz="1400">
              <a:latin typeface="Arial"/>
              <a:cs typeface="Arial"/>
            </a:endParaRPr>
          </a:p>
        </p:txBody>
      </p:sp>
      <p:sp>
        <p:nvSpPr>
          <p:cNvPr id="11" name="TextBox 10">
            <a:extLst>
              <a:ext uri="{FF2B5EF4-FFF2-40B4-BE49-F238E27FC236}">
                <a16:creationId xmlns:a16="http://schemas.microsoft.com/office/drawing/2014/main" id="{DF6D4EF7-2356-4EEF-89E5-C0A2FA6773DF}"/>
              </a:ext>
            </a:extLst>
          </p:cNvPr>
          <p:cNvSpPr txBox="1"/>
          <p:nvPr/>
        </p:nvSpPr>
        <p:spPr>
          <a:xfrm>
            <a:off x="1470834" y="1131008"/>
            <a:ext cx="6202331" cy="415498"/>
          </a:xfrm>
          <a:prstGeom prst="rect">
            <a:avLst/>
          </a:prstGeom>
          <a:noFill/>
        </p:spPr>
        <p:txBody>
          <a:bodyPr wrap="square" rtlCol="0">
            <a:spAutoFit/>
          </a:bodyPr>
          <a:lstStyle/>
          <a:p>
            <a:pPr algn="ctr"/>
            <a:r>
              <a:rPr lang="en-GB" sz="2100" b="1">
                <a:solidFill>
                  <a:srgbClr val="104F75"/>
                </a:solidFill>
                <a:latin typeface="Arial" panose="020B0604020202020204" pitchFamily="34" charset="0"/>
                <a:cs typeface="Arial" panose="020B0604020202020204" pitchFamily="34" charset="0"/>
              </a:rPr>
              <a:t>An overview of the consultation proposals</a:t>
            </a:r>
            <a:endParaRPr lang="en-GB" sz="2100">
              <a:solidFill>
                <a:srgbClr val="104F75"/>
              </a:solidFill>
            </a:endParaRPr>
          </a:p>
        </p:txBody>
      </p:sp>
      <p:pic>
        <p:nvPicPr>
          <p:cNvPr id="13" name="Picture 12" descr="A picture containing text&#10;&#10;Description automatically generated">
            <a:extLst>
              <a:ext uri="{FF2B5EF4-FFF2-40B4-BE49-F238E27FC236}">
                <a16:creationId xmlns:a16="http://schemas.microsoft.com/office/drawing/2014/main" id="{05DBF9DA-7A1F-4589-86D8-0505F9AFBD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662" y="548938"/>
            <a:ext cx="932282" cy="547628"/>
          </a:xfrm>
          <a:prstGeom prst="rect">
            <a:avLst/>
          </a:prstGeom>
        </p:spPr>
      </p:pic>
      <p:sp>
        <p:nvSpPr>
          <p:cNvPr id="2" name="Slide Number Placeholder 1">
            <a:extLst>
              <a:ext uri="{FF2B5EF4-FFF2-40B4-BE49-F238E27FC236}">
                <a16:creationId xmlns:a16="http://schemas.microsoft.com/office/drawing/2014/main" id="{6488DA51-4AB3-4E55-83E1-A59FB1ABBB97}"/>
              </a:ext>
            </a:extLst>
          </p:cNvPr>
          <p:cNvSpPr>
            <a:spLocks noGrp="1"/>
          </p:cNvSpPr>
          <p:nvPr>
            <p:ph type="sldNum" sz="quarter" idx="12"/>
          </p:nvPr>
        </p:nvSpPr>
        <p:spPr/>
        <p:txBody>
          <a:bodyPr/>
          <a:lstStyle/>
          <a:p>
            <a:fld id="{FC0930B0-7434-4ADA-93BB-9A87D668B3F2}" type="slidenum">
              <a:rPr lang="en-GB" smtClean="0"/>
              <a:t>3</a:t>
            </a:fld>
            <a:endParaRPr lang="en-GB"/>
          </a:p>
        </p:txBody>
      </p:sp>
    </p:spTree>
    <p:extLst>
      <p:ext uri="{BB962C8B-B14F-4D97-AF65-F5344CB8AC3E}">
        <p14:creationId xmlns:p14="http://schemas.microsoft.com/office/powerpoint/2010/main" val="4035698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67AC2-884E-413F-A03F-7D76B74A08E6}"/>
              </a:ext>
            </a:extLst>
          </p:cNvPr>
          <p:cNvSpPr>
            <a:spLocks noGrp="1"/>
          </p:cNvSpPr>
          <p:nvPr>
            <p:ph type="title"/>
          </p:nvPr>
        </p:nvSpPr>
        <p:spPr>
          <a:xfrm>
            <a:off x="1518106" y="245260"/>
            <a:ext cx="6107788" cy="512514"/>
          </a:xfrm>
        </p:spPr>
        <p:txBody>
          <a:bodyPr/>
          <a:lstStyle/>
          <a:p>
            <a:r>
              <a:rPr lang="en-GB"/>
              <a:t>Proposed level 2 qualifications landscape</a:t>
            </a:r>
          </a:p>
        </p:txBody>
      </p:sp>
      <p:sp>
        <p:nvSpPr>
          <p:cNvPr id="4" name="Slide Number Placeholder 3">
            <a:extLst>
              <a:ext uri="{FF2B5EF4-FFF2-40B4-BE49-F238E27FC236}">
                <a16:creationId xmlns:a16="http://schemas.microsoft.com/office/drawing/2014/main" id="{C99C7F31-7F3F-4AD7-84B3-C4BB795686EC}"/>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20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7" name="Content Placeholder 6">
            <a:extLst>
              <a:ext uri="{FF2B5EF4-FFF2-40B4-BE49-F238E27FC236}">
                <a16:creationId xmlns:a16="http://schemas.microsoft.com/office/drawing/2014/main" id="{C05118BD-96BE-4143-BBB5-BE46D7E894DF}"/>
              </a:ext>
            </a:extLst>
          </p:cNvPr>
          <p:cNvSpPr>
            <a:spLocks noGrp="1"/>
          </p:cNvSpPr>
          <p:nvPr>
            <p:ph sz="quarter" idx="12"/>
          </p:nvPr>
        </p:nvSpPr>
        <p:spPr>
          <a:xfrm>
            <a:off x="119743" y="1107396"/>
            <a:ext cx="8951271" cy="726848"/>
          </a:xfrm>
          <a:prstGeom prst="roundRect">
            <a:avLst/>
          </a:prstGeom>
          <a:solidFill>
            <a:schemeClr val="accent2">
              <a:lumMod val="60000"/>
              <a:lumOff val="40000"/>
            </a:schemeClr>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1200" b="1">
                <a:solidFill>
                  <a:schemeClr val="tx1"/>
                </a:solidFill>
              </a:rPr>
              <a:t>Level 2 qualifications</a:t>
            </a:r>
          </a:p>
          <a:p>
            <a:pPr algn="ctr"/>
            <a:r>
              <a:rPr lang="en-GB" sz="1000">
                <a:solidFill>
                  <a:schemeClr val="tx1"/>
                </a:solidFill>
              </a:rPr>
              <a:t>Level 2 qualifications should prepare students for further study or training at level 3 where possible, including apprenticeships. They may also lead directly to employment in some sectors</a:t>
            </a:r>
          </a:p>
        </p:txBody>
      </p:sp>
      <p:sp>
        <p:nvSpPr>
          <p:cNvPr id="8" name="Rectangle: Rounded Corners 7">
            <a:extLst>
              <a:ext uri="{FF2B5EF4-FFF2-40B4-BE49-F238E27FC236}">
                <a16:creationId xmlns:a16="http://schemas.microsoft.com/office/drawing/2014/main" id="{32F3D43F-0BF2-47FD-AFFE-2ADF76F3F6B3}"/>
              </a:ext>
            </a:extLst>
          </p:cNvPr>
          <p:cNvSpPr/>
          <p:nvPr/>
        </p:nvSpPr>
        <p:spPr>
          <a:xfrm>
            <a:off x="72984" y="1908336"/>
            <a:ext cx="6697929" cy="93215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Technical</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000000"/>
                </a:solidFill>
                <a:effectLst/>
                <a:uLnTx/>
                <a:uFillTx/>
                <a:latin typeface="Arial" panose="020B0604020202020204"/>
                <a:ea typeface="+mn-ea"/>
                <a:cs typeface="+mn-cs"/>
              </a:rPr>
              <a:t> </a:t>
            </a:r>
            <a:r>
              <a:rPr kumimoji="0" lang="en-GB" sz="1000" b="0" i="0" u="none" strike="noStrike" kern="1200" cap="none" spc="0" normalizeH="0" baseline="0" noProof="0">
                <a:ln>
                  <a:noFill/>
                </a:ln>
                <a:solidFill>
                  <a:srgbClr val="000000"/>
                </a:solidFill>
                <a:effectLst/>
                <a:uLnTx/>
                <a:uFillTx/>
                <a:latin typeface="Arial" panose="020B0604020202020204"/>
                <a:ea typeface="+mn-ea"/>
                <a:cs typeface="+mn-cs"/>
              </a:rPr>
              <a:t>Qualifications that provide the knowledge, skills and behaviours a student needs to progress to further technical study at level 3 or skilled employment at level 2</a:t>
            </a:r>
          </a:p>
        </p:txBody>
      </p:sp>
      <p:sp>
        <p:nvSpPr>
          <p:cNvPr id="9" name="Rectangle: Rounded Corners 8">
            <a:extLst>
              <a:ext uri="{FF2B5EF4-FFF2-40B4-BE49-F238E27FC236}">
                <a16:creationId xmlns:a16="http://schemas.microsoft.com/office/drawing/2014/main" id="{E2ED18FA-79C1-4902-90DE-0AAC5F31C861}"/>
              </a:ext>
            </a:extLst>
          </p:cNvPr>
          <p:cNvSpPr/>
          <p:nvPr/>
        </p:nvSpPr>
        <p:spPr>
          <a:xfrm>
            <a:off x="6801381" y="1896237"/>
            <a:ext cx="1071543" cy="1700277"/>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Academic</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a:ea typeface="+mn-ea"/>
                <a:cs typeface="+mn-cs"/>
              </a:rPr>
              <a:t>Qualifications that support students to progress onto A Levels or other academic study at</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a:ea typeface="+mn-ea"/>
                <a:cs typeface="+mn-cs"/>
              </a:rPr>
              <a:t> level 3</a:t>
            </a:r>
          </a:p>
        </p:txBody>
      </p:sp>
      <p:sp>
        <p:nvSpPr>
          <p:cNvPr id="10" name="Rectangle: Rounded Corners 9">
            <a:extLst>
              <a:ext uri="{FF2B5EF4-FFF2-40B4-BE49-F238E27FC236}">
                <a16:creationId xmlns:a16="http://schemas.microsoft.com/office/drawing/2014/main" id="{ADC9031F-954E-4F4E-9ADD-F227B700D480}"/>
              </a:ext>
            </a:extLst>
          </p:cNvPr>
          <p:cNvSpPr/>
          <p:nvPr/>
        </p:nvSpPr>
        <p:spPr>
          <a:xfrm>
            <a:off x="7906195" y="1886565"/>
            <a:ext cx="1164820" cy="1700277"/>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Basic Skills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srgbClr val="000000"/>
                </a:solidFill>
                <a:effectLst/>
                <a:uLnTx/>
                <a:uFillTx/>
                <a:latin typeface="Arial" panose="020B0604020202020204"/>
                <a:ea typeface="+mn-ea"/>
                <a:cs typeface="+mn-cs"/>
              </a:rPr>
              <a:t>Qualifications delivering basic English and maths skills alongside GCSE/FSQ as qualifications of choice.  </a:t>
            </a:r>
          </a:p>
        </p:txBody>
      </p:sp>
      <p:sp>
        <p:nvSpPr>
          <p:cNvPr id="11" name="Rectangle: Rounded Corners 10">
            <a:extLst>
              <a:ext uri="{FF2B5EF4-FFF2-40B4-BE49-F238E27FC236}">
                <a16:creationId xmlns:a16="http://schemas.microsoft.com/office/drawing/2014/main" id="{569F1865-C952-4CE3-AE3E-D855E66F62EE}"/>
              </a:ext>
            </a:extLst>
          </p:cNvPr>
          <p:cNvSpPr/>
          <p:nvPr/>
        </p:nvSpPr>
        <p:spPr>
          <a:xfrm>
            <a:off x="85099" y="2906205"/>
            <a:ext cx="1083127" cy="3410287"/>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Group 1</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900" b="1" i="0" u="none" strike="noStrike" kern="1200" cap="none" spc="0" normalizeH="0" baseline="0" noProof="0">
                <a:ln>
                  <a:noFill/>
                </a:ln>
                <a:solidFill>
                  <a:srgbClr val="000000"/>
                </a:solidFill>
                <a:effectLst/>
                <a:uLnTx/>
                <a:uFillTx/>
                <a:latin typeface="Arial" panose="020B0604020202020204"/>
                <a:ea typeface="+mn-ea"/>
                <a:cs typeface="+mn-cs"/>
              </a:rPr>
              <a:t>Qualifications supporting progression to level 3 technical qualifications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1"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a:ea typeface="+mn-ea"/>
                <a:cs typeface="+mn-cs"/>
              </a:rPr>
              <a:t>Technical qualifications supporting to progression to level 3 technical programmes (</a:t>
            </a:r>
            <a:r>
              <a:rPr kumimoji="0" lang="en-GB" sz="900" b="0" i="0" u="none" strike="noStrike" kern="1200" cap="none" spc="0" normalizeH="0" baseline="0" noProof="0" err="1">
                <a:ln>
                  <a:noFill/>
                </a:ln>
                <a:solidFill>
                  <a:srgbClr val="000000"/>
                </a:solidFill>
                <a:effectLst/>
                <a:uLnTx/>
                <a:uFillTx/>
                <a:latin typeface="Arial" panose="020B0604020202020204"/>
                <a:ea typeface="+mn-ea"/>
                <a:cs typeface="+mn-cs"/>
              </a:rPr>
              <a:t>e.g</a:t>
            </a:r>
            <a:r>
              <a:rPr kumimoji="0" lang="en-GB" sz="900" b="0" i="0" u="none" strike="noStrike" kern="1200" cap="none" spc="0" normalizeH="0" baseline="0" noProof="0">
                <a:ln>
                  <a:noFill/>
                </a:ln>
                <a:solidFill>
                  <a:srgbClr val="000000"/>
                </a:solidFill>
                <a:effectLst/>
                <a:uLnTx/>
                <a:uFillTx/>
                <a:latin typeface="Arial" panose="020B0604020202020204"/>
                <a:ea typeface="+mn-ea"/>
                <a:cs typeface="+mn-cs"/>
              </a:rPr>
              <a:t> T Levels)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2" name="Rectangle: Rounded Corners 11">
            <a:extLst>
              <a:ext uri="{FF2B5EF4-FFF2-40B4-BE49-F238E27FC236}">
                <a16:creationId xmlns:a16="http://schemas.microsoft.com/office/drawing/2014/main" id="{3C6AFAEB-81C3-46DE-919B-B9B9F326E93E}"/>
              </a:ext>
            </a:extLst>
          </p:cNvPr>
          <p:cNvSpPr/>
          <p:nvPr/>
        </p:nvSpPr>
        <p:spPr>
          <a:xfrm>
            <a:off x="1198694" y="2921991"/>
            <a:ext cx="1083127" cy="3410288"/>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Group 2</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1"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900" b="1" i="0" u="none" strike="noStrike" kern="1200" cap="none" spc="0" normalizeH="0" baseline="0" noProof="0">
                <a:ln>
                  <a:noFill/>
                </a:ln>
                <a:solidFill>
                  <a:srgbClr val="000000"/>
                </a:solidFill>
                <a:effectLst/>
                <a:uLnTx/>
                <a:uFillTx/>
                <a:latin typeface="Arial" panose="020B0604020202020204"/>
                <a:ea typeface="+mn-ea"/>
                <a:cs typeface="+mn-cs"/>
              </a:rPr>
              <a:t> Qualifications enabling entry into occupations at level 2</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1"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a:ea typeface="+mn-ea"/>
                <a:cs typeface="+mn-cs"/>
              </a:rPr>
              <a:t>Technical qualifications providing contextual understanding of a route, transferable skills and occupationally-specific knowledge, skills and behaviours.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1"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1" i="0" u="none" strike="noStrike" kern="1200" cap="none" spc="0" normalizeH="0" baseline="0" noProof="0">
              <a:ln>
                <a:noFill/>
              </a:ln>
              <a:solidFill>
                <a:srgbClr val="FFFFFF"/>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3" name="Rectangle: Rounded Corners 12">
            <a:extLst>
              <a:ext uri="{FF2B5EF4-FFF2-40B4-BE49-F238E27FC236}">
                <a16:creationId xmlns:a16="http://schemas.microsoft.com/office/drawing/2014/main" id="{E56EA61F-9868-4095-B106-F0040A6A09E1}"/>
              </a:ext>
            </a:extLst>
          </p:cNvPr>
          <p:cNvSpPr/>
          <p:nvPr/>
        </p:nvSpPr>
        <p:spPr>
          <a:xfrm>
            <a:off x="2321441" y="2914582"/>
            <a:ext cx="1083127" cy="3410287"/>
          </a:xfrm>
          <a:prstGeom prst="roundRect">
            <a:avLst/>
          </a:prstGeom>
          <a:solidFill>
            <a:schemeClr val="accent3">
              <a:lumMod val="20000"/>
              <a:lumOff val="80000"/>
            </a:schemeClr>
          </a:solidFill>
          <a:ln w="38100">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Group 3</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900" b="1" i="0" u="none" strike="noStrike" kern="1200" cap="none" spc="0" normalizeH="0" baseline="0" noProof="0">
                <a:ln>
                  <a:noFill/>
                </a:ln>
                <a:solidFill>
                  <a:srgbClr val="000000"/>
                </a:solidFill>
                <a:effectLst/>
                <a:uLnTx/>
                <a:uFillTx/>
                <a:latin typeface="Arial" panose="020B0604020202020204"/>
                <a:ea typeface="+mn-ea"/>
                <a:cs typeface="+mn-cs"/>
              </a:rPr>
              <a:t>Occupational-focus qualifications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a:ea typeface="+mn-ea"/>
                <a:cs typeface="+mn-cs"/>
              </a:rPr>
              <a:t>Technical qualifications which provide the knowledge, skills and behaviours a student needs to progress to skilled employment at level 2</a:t>
            </a:r>
          </a:p>
        </p:txBody>
      </p:sp>
      <p:sp>
        <p:nvSpPr>
          <p:cNvPr id="14" name="Rectangle: Rounded Corners 13">
            <a:extLst>
              <a:ext uri="{FF2B5EF4-FFF2-40B4-BE49-F238E27FC236}">
                <a16:creationId xmlns:a16="http://schemas.microsoft.com/office/drawing/2014/main" id="{ADF4572D-1315-4699-B0BC-F6B96AA35D8E}"/>
              </a:ext>
            </a:extLst>
          </p:cNvPr>
          <p:cNvSpPr/>
          <p:nvPr/>
        </p:nvSpPr>
        <p:spPr>
          <a:xfrm>
            <a:off x="3450081" y="2921992"/>
            <a:ext cx="1023451" cy="3410287"/>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Group 4</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900" b="1" i="0" u="none" strike="noStrike" kern="1200" cap="none" spc="0" normalizeH="0" baseline="0" noProof="0">
                <a:ln>
                  <a:noFill/>
                </a:ln>
                <a:solidFill>
                  <a:srgbClr val="000000"/>
                </a:solidFill>
                <a:effectLst/>
                <a:uLnTx/>
                <a:uFillTx/>
                <a:latin typeface="Arial" panose="020B0604020202020204"/>
                <a:ea typeface="+mn-ea"/>
                <a:cs typeface="+mn-cs"/>
              </a:rPr>
              <a:t>Specialist qualifications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1"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a:ea typeface="+mn-ea"/>
                <a:cs typeface="+mn-cs"/>
              </a:rPr>
              <a:t>Technical qualifications which support individuals to develop specialist knowledge and skills beyond an employer-led occupational standard</a:t>
            </a:r>
          </a:p>
        </p:txBody>
      </p:sp>
      <p:sp>
        <p:nvSpPr>
          <p:cNvPr id="15" name="Rectangle: Rounded Corners 14">
            <a:extLst>
              <a:ext uri="{FF2B5EF4-FFF2-40B4-BE49-F238E27FC236}">
                <a16:creationId xmlns:a16="http://schemas.microsoft.com/office/drawing/2014/main" id="{38A9D539-77BE-41FE-9D54-291938A74F0E}"/>
              </a:ext>
            </a:extLst>
          </p:cNvPr>
          <p:cNvSpPr/>
          <p:nvPr/>
        </p:nvSpPr>
        <p:spPr>
          <a:xfrm>
            <a:off x="4473532" y="2924645"/>
            <a:ext cx="1047303" cy="3410287"/>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Group 5</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900" b="1" i="0" u="none" strike="noStrike" kern="1200" cap="none" spc="0" normalizeH="0" baseline="0" noProof="0">
                <a:ln>
                  <a:noFill/>
                </a:ln>
                <a:solidFill>
                  <a:srgbClr val="000000"/>
                </a:solidFill>
                <a:effectLst/>
                <a:uLnTx/>
                <a:uFillTx/>
                <a:latin typeface="Arial" panose="020B0604020202020204"/>
                <a:ea typeface="+mn-ea"/>
                <a:cs typeface="+mn-cs"/>
              </a:rPr>
              <a:t>Qualifications supporting cross-sectoral skills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1"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a:ea typeface="+mn-ea"/>
                <a:cs typeface="+mn-cs"/>
              </a:rPr>
              <a:t>Technical qualifications which support employability by developing skills that are relevant across a number of different occupational standards.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1"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1"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6" name="Rectangle: Rounded Corners 15">
            <a:extLst>
              <a:ext uri="{FF2B5EF4-FFF2-40B4-BE49-F238E27FC236}">
                <a16:creationId xmlns:a16="http://schemas.microsoft.com/office/drawing/2014/main" id="{BF3A615E-2694-4A41-AB53-3989C02EA85E}"/>
              </a:ext>
            </a:extLst>
          </p:cNvPr>
          <p:cNvSpPr/>
          <p:nvPr/>
        </p:nvSpPr>
        <p:spPr>
          <a:xfrm>
            <a:off x="5551303" y="2921991"/>
            <a:ext cx="1133403" cy="3394501"/>
          </a:xfrm>
          <a:prstGeom prst="roundRect">
            <a:avLst/>
          </a:prstGeom>
          <a:solidFill>
            <a:schemeClr val="accent3">
              <a:lumMod val="20000"/>
              <a:lumOff val="80000"/>
            </a:schemeClr>
          </a:solidFill>
          <a:ln w="38100">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Group 6</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1"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900" b="1" i="0" u="none" strike="noStrike" kern="1200" cap="none" spc="0" normalizeH="0" baseline="0" noProof="0">
                <a:ln>
                  <a:noFill/>
                </a:ln>
                <a:solidFill>
                  <a:srgbClr val="000000"/>
                </a:solidFill>
                <a:effectLst/>
                <a:uLnTx/>
                <a:uFillTx/>
                <a:latin typeface="Arial" panose="020B0604020202020204"/>
                <a:ea typeface="+mn-ea"/>
                <a:cs typeface="+mn-cs"/>
              </a:rPr>
              <a:t>Qualifications supporting progression to recognised occupations where no standard exists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1"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a:ea typeface="+mn-ea"/>
                <a:cs typeface="+mn-cs"/>
              </a:rPr>
              <a:t>Technical qualifications leading to recognised occupations where there is clear demand from employers, but no occupational standard exists.</a:t>
            </a:r>
          </a:p>
        </p:txBody>
      </p:sp>
      <p:sp>
        <p:nvSpPr>
          <p:cNvPr id="17" name="Rectangle: Rounded Corners 16">
            <a:extLst>
              <a:ext uri="{FF2B5EF4-FFF2-40B4-BE49-F238E27FC236}">
                <a16:creationId xmlns:a16="http://schemas.microsoft.com/office/drawing/2014/main" id="{633532FE-AAF7-4DDB-9B4F-91BF20A83D6A}"/>
              </a:ext>
            </a:extLst>
          </p:cNvPr>
          <p:cNvSpPr/>
          <p:nvPr/>
        </p:nvSpPr>
        <p:spPr>
          <a:xfrm>
            <a:off x="6717977" y="3639616"/>
            <a:ext cx="1238349" cy="2783409"/>
          </a:xfrm>
          <a:prstGeom prst="roundRect">
            <a:avLst/>
          </a:prstGeom>
          <a:solidFill>
            <a:schemeClr val="accent4">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Group 7</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900" b="1" i="0" u="none" strike="noStrike" kern="1200" cap="none" spc="0" normalizeH="0" baseline="0" noProof="0">
                <a:ln>
                  <a:noFill/>
                </a:ln>
                <a:solidFill>
                  <a:srgbClr val="000000"/>
                </a:solidFill>
                <a:effectLst/>
                <a:uLnTx/>
                <a:uFillTx/>
                <a:latin typeface="Arial" panose="020B0604020202020204"/>
                <a:ea typeface="+mn-ea"/>
                <a:cs typeface="+mn-cs"/>
              </a:rPr>
              <a:t>Qualifications supporting progression to level 3 academic study</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a:ea typeface="+mn-ea"/>
                <a:cs typeface="+mn-cs"/>
              </a:rPr>
              <a:t>Qualifications providing introductory content to a subject area where GCSEs do not provide preparation for level 3</a:t>
            </a:r>
          </a:p>
        </p:txBody>
      </p:sp>
      <p:sp>
        <p:nvSpPr>
          <p:cNvPr id="18" name="Rectangle: Rounded Corners 17">
            <a:extLst>
              <a:ext uri="{FF2B5EF4-FFF2-40B4-BE49-F238E27FC236}">
                <a16:creationId xmlns:a16="http://schemas.microsoft.com/office/drawing/2014/main" id="{A1EE703B-0847-4905-A309-CB723C34DD36}"/>
              </a:ext>
            </a:extLst>
          </p:cNvPr>
          <p:cNvSpPr/>
          <p:nvPr/>
        </p:nvSpPr>
        <p:spPr>
          <a:xfrm>
            <a:off x="7987278" y="3672473"/>
            <a:ext cx="1088814" cy="2750552"/>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a:ea typeface="+mn-ea"/>
                <a:cs typeface="+mn-cs"/>
              </a:rPr>
              <a:t>Group 8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900" b="1" i="0" u="none" strike="noStrike" kern="1200" cap="none" spc="0" normalizeH="0" baseline="0" noProof="0">
                <a:ln>
                  <a:noFill/>
                </a:ln>
                <a:solidFill>
                  <a:srgbClr val="000000"/>
                </a:solidFill>
                <a:effectLst/>
                <a:uLnTx/>
                <a:uFillTx/>
                <a:latin typeface="Arial" panose="020B0604020202020204"/>
                <a:ea typeface="+mn-ea"/>
                <a:cs typeface="+mn-cs"/>
              </a:rPr>
              <a:t>ESOL Qualifications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a:ea typeface="+mn-ea"/>
                <a:cs typeface="+mn-cs"/>
              </a:rPr>
              <a:t>Qualifications that deliver English for speakers of other languages</a:t>
            </a:r>
          </a:p>
        </p:txBody>
      </p:sp>
      <p:sp>
        <p:nvSpPr>
          <p:cNvPr id="19" name="Rectangle: Rounded Corners 18">
            <a:extLst>
              <a:ext uri="{FF2B5EF4-FFF2-40B4-BE49-F238E27FC236}">
                <a16:creationId xmlns:a16="http://schemas.microsoft.com/office/drawing/2014/main" id="{39FE7009-8130-4FB5-8305-6A2D845C2D07}"/>
              </a:ext>
            </a:extLst>
          </p:cNvPr>
          <p:cNvSpPr/>
          <p:nvPr/>
        </p:nvSpPr>
        <p:spPr>
          <a:xfrm>
            <a:off x="1785257" y="6465927"/>
            <a:ext cx="1083127" cy="304987"/>
          </a:xfrm>
          <a:prstGeom prst="roundRect">
            <a:avLst/>
          </a:prstGeom>
          <a:solidFill>
            <a:schemeClr val="accent3">
              <a:lumMod val="20000"/>
              <a:lumOff val="80000"/>
            </a:schemeClr>
          </a:solidFill>
          <a:ln w="38100">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000000"/>
                </a:solidFill>
                <a:effectLst/>
                <a:uLnTx/>
                <a:uFillTx/>
                <a:latin typeface="Arial" panose="020B0604020202020204"/>
                <a:ea typeface="+mn-ea"/>
                <a:cs typeface="+mn-cs"/>
              </a:rPr>
              <a:t>Adults only</a:t>
            </a:r>
          </a:p>
        </p:txBody>
      </p:sp>
      <p:sp>
        <p:nvSpPr>
          <p:cNvPr id="20" name="TextBox 19">
            <a:extLst>
              <a:ext uri="{FF2B5EF4-FFF2-40B4-BE49-F238E27FC236}">
                <a16:creationId xmlns:a16="http://schemas.microsoft.com/office/drawing/2014/main" id="{A733B8F3-249F-44A9-B417-6EBB032ED56E}"/>
              </a:ext>
            </a:extLst>
          </p:cNvPr>
          <p:cNvSpPr txBox="1"/>
          <p:nvPr/>
        </p:nvSpPr>
        <p:spPr>
          <a:xfrm>
            <a:off x="416682" y="6465927"/>
            <a:ext cx="1213757" cy="369332"/>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000000"/>
                </a:solidFill>
                <a:effectLst/>
                <a:uLnTx/>
                <a:uFillTx/>
                <a:latin typeface="Arial" panose="020B0604020202020204"/>
                <a:ea typeface="+mn-ea"/>
                <a:cs typeface="+mn-cs"/>
              </a:rPr>
              <a:t>Key</a:t>
            </a:r>
          </a:p>
        </p:txBody>
      </p:sp>
      <p:sp>
        <p:nvSpPr>
          <p:cNvPr id="21" name="TextBox 20">
            <a:extLst>
              <a:ext uri="{FF2B5EF4-FFF2-40B4-BE49-F238E27FC236}">
                <a16:creationId xmlns:a16="http://schemas.microsoft.com/office/drawing/2014/main" id="{F7FC64BF-E9F7-440C-890A-A23065341359}"/>
              </a:ext>
            </a:extLst>
          </p:cNvPr>
          <p:cNvSpPr txBox="1"/>
          <p:nvPr/>
        </p:nvSpPr>
        <p:spPr>
          <a:xfrm>
            <a:off x="1485663" y="523068"/>
            <a:ext cx="8667685" cy="471604"/>
          </a:xfrm>
          <a:prstGeom prst="rect">
            <a:avLst/>
          </a:prstGeom>
          <a:noFill/>
        </p:spPr>
        <p:txBody>
          <a:bodyPr wrap="square">
            <a:spAutoFit/>
          </a:bodyPr>
          <a:lstStyle/>
          <a:p>
            <a:pPr marL="0" marR="0" lvl="0" indent="0" algn="l" defTabSz="457200" rtl="0" eaLnBrk="1" fontAlgn="auto" latinLnBrk="0" hangingPunct="0">
              <a:lnSpc>
                <a:spcPct val="130000"/>
              </a:lnSpc>
              <a:spcBef>
                <a:spcPts val="0"/>
              </a:spcBef>
              <a:spcAft>
                <a:spcPts val="0"/>
              </a:spcAft>
              <a:buClrTx/>
              <a:buSzTx/>
              <a:buFontTx/>
              <a:buNone/>
              <a:tabLst>
                <a:tab pos="228600" algn="l"/>
                <a:tab pos="457200" algn="l"/>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To note: </a:t>
            </a: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GCSEs and Functional Skills Qualifications are out of scope of the review and will continue to be funded</a:t>
            </a:r>
          </a:p>
          <a:p>
            <a:pPr marL="0" marR="0" lvl="0" indent="0" algn="l" defTabSz="457200" rtl="0" eaLnBrk="1" fontAlgn="auto" latinLnBrk="0" hangingPunct="0">
              <a:lnSpc>
                <a:spcPct val="130000"/>
              </a:lnSpc>
              <a:spcBef>
                <a:spcPts val="0"/>
              </a:spcBef>
              <a:spcAft>
                <a:spcPts val="0"/>
              </a:spcAft>
              <a:buClrTx/>
              <a:buSzTx/>
              <a:buFontTx/>
              <a:buNone/>
              <a:tabLst>
                <a:tab pos="228600" algn="l"/>
                <a:tab pos="457200" algn="l"/>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Personal, Social and Employability qualifications will be reformed, and will be subject to a further consultation</a:t>
            </a:r>
          </a:p>
        </p:txBody>
      </p:sp>
      <p:pic>
        <p:nvPicPr>
          <p:cNvPr id="22" name="Picture 21" descr="A picture containing text&#10;&#10;Description automatically generated">
            <a:extLst>
              <a:ext uri="{FF2B5EF4-FFF2-40B4-BE49-F238E27FC236}">
                <a16:creationId xmlns:a16="http://schemas.microsoft.com/office/drawing/2014/main" id="{CF7634B7-0D96-496B-AC77-A5A0C2A7E3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521" y="175162"/>
            <a:ext cx="932282" cy="547628"/>
          </a:xfrm>
          <a:prstGeom prst="rect">
            <a:avLst/>
          </a:prstGeom>
        </p:spPr>
      </p:pic>
    </p:spTree>
    <p:extLst>
      <p:ext uri="{BB962C8B-B14F-4D97-AF65-F5344CB8AC3E}">
        <p14:creationId xmlns:p14="http://schemas.microsoft.com/office/powerpoint/2010/main" val="1036959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50344-3ACC-4A9E-B805-D57EF5E4C77B}"/>
              </a:ext>
            </a:extLst>
          </p:cNvPr>
          <p:cNvSpPr>
            <a:spLocks noGrp="1"/>
          </p:cNvSpPr>
          <p:nvPr>
            <p:ph type="title"/>
          </p:nvPr>
        </p:nvSpPr>
        <p:spPr>
          <a:xfrm>
            <a:off x="1677839" y="145545"/>
            <a:ext cx="7997763" cy="512514"/>
          </a:xfrm>
        </p:spPr>
        <p:txBody>
          <a:bodyPr/>
          <a:lstStyle/>
          <a:p>
            <a:r>
              <a:rPr lang="en-GB"/>
              <a:t>Proposed level 1 qualifications landscape</a:t>
            </a:r>
            <a:br>
              <a:rPr lang="en-GB"/>
            </a:br>
            <a:r>
              <a:rPr lang="en-GB"/>
              <a:t> </a:t>
            </a:r>
          </a:p>
        </p:txBody>
      </p:sp>
      <p:sp>
        <p:nvSpPr>
          <p:cNvPr id="4" name="Slide Number Placeholder 3">
            <a:extLst>
              <a:ext uri="{FF2B5EF4-FFF2-40B4-BE49-F238E27FC236}">
                <a16:creationId xmlns:a16="http://schemas.microsoft.com/office/drawing/2014/main" id="{F781A30E-C5FD-4BA3-88B5-AF0A2D1F0069}"/>
              </a:ext>
            </a:extLst>
          </p:cNvPr>
          <p:cNvSpPr>
            <a:spLocks noGrp="1"/>
          </p:cNvSpPr>
          <p:nvPr>
            <p:ph type="sldNum" sz="quarter" idx="11"/>
          </p:nvPr>
        </p:nvSpPr>
        <p:spPr>
          <a:xfrm>
            <a:off x="8007855" y="6573684"/>
            <a:ext cx="563026" cy="181491"/>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20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7" name="Title 1">
            <a:extLst>
              <a:ext uri="{FF2B5EF4-FFF2-40B4-BE49-F238E27FC236}">
                <a16:creationId xmlns:a16="http://schemas.microsoft.com/office/drawing/2014/main" id="{E098BBDD-F60C-4B15-8D65-21A3269BE58F}"/>
              </a:ext>
            </a:extLst>
          </p:cNvPr>
          <p:cNvSpPr txBox="1">
            <a:spLocks/>
          </p:cNvSpPr>
          <p:nvPr/>
        </p:nvSpPr>
        <p:spPr>
          <a:xfrm>
            <a:off x="1449429" y="546822"/>
            <a:ext cx="8454582" cy="373362"/>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400" b="1" kern="1200">
                <a:solidFill>
                  <a:srgbClr val="003764"/>
                </a:solidFill>
                <a:latin typeface="Arial" panose="020B0604020202020204" pitchFamily="34" charset="0"/>
                <a:ea typeface="+mj-ea"/>
                <a:cs typeface="Arial" panose="020B0604020202020204" pitchFamily="34" charset="0"/>
              </a:defRPr>
            </a:lvl1pPr>
          </a:lstStyle>
          <a:p>
            <a:pPr marL="0" marR="0" lvl="0" indent="0" algn="l" defTabSz="457200" rtl="0" eaLnBrk="1" fontAlgn="auto" latinLnBrk="0" hangingPunct="0">
              <a:lnSpc>
                <a:spcPct val="130000"/>
              </a:lnSpc>
              <a:spcBef>
                <a:spcPts val="0"/>
              </a:spcBef>
              <a:spcAft>
                <a:spcPts val="0"/>
              </a:spcAft>
              <a:buClrTx/>
              <a:buSzTx/>
              <a:buFontTx/>
              <a:buNone/>
              <a:tabLst>
                <a:tab pos="228600" algn="l"/>
                <a:tab pos="457200" algn="l"/>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To note: </a:t>
            </a: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Functional Skills Qualifications and Essential Digital Skills are out of scope of the review and will continue to be funded</a:t>
            </a:r>
          </a:p>
          <a:p>
            <a:pPr marL="0" marR="0" lvl="0" indent="0" algn="l" defTabSz="457200" rtl="0" eaLnBrk="1" fontAlgn="auto" latinLnBrk="0" hangingPunct="0">
              <a:lnSpc>
                <a:spcPct val="130000"/>
              </a:lnSpc>
              <a:spcBef>
                <a:spcPts val="0"/>
              </a:spcBef>
              <a:spcAft>
                <a:spcPts val="0"/>
              </a:spcAft>
              <a:buClrTx/>
              <a:buSzTx/>
              <a:buFontTx/>
              <a:buNone/>
              <a:tabLst>
                <a:tab pos="228600" algn="l"/>
                <a:tab pos="457200" algn="l"/>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Personal, Social and Employability qualifications will be reformed, and be subject to a further consultation</a:t>
            </a:r>
          </a:p>
        </p:txBody>
      </p:sp>
      <p:grpSp>
        <p:nvGrpSpPr>
          <p:cNvPr id="8" name="Group 7">
            <a:extLst>
              <a:ext uri="{FF2B5EF4-FFF2-40B4-BE49-F238E27FC236}">
                <a16:creationId xmlns:a16="http://schemas.microsoft.com/office/drawing/2014/main" id="{6F327C8E-BF4A-4845-B060-B0CDD2549DF0}"/>
              </a:ext>
            </a:extLst>
          </p:cNvPr>
          <p:cNvGrpSpPr/>
          <p:nvPr/>
        </p:nvGrpSpPr>
        <p:grpSpPr>
          <a:xfrm>
            <a:off x="134190" y="1853277"/>
            <a:ext cx="8832306" cy="4921771"/>
            <a:chOff x="-57936" y="876550"/>
            <a:chExt cx="9241633" cy="5056469"/>
          </a:xfrm>
        </p:grpSpPr>
        <p:sp>
          <p:nvSpPr>
            <p:cNvPr id="9" name="Rectangle: Rounded Corners 8">
              <a:extLst>
                <a:ext uri="{FF2B5EF4-FFF2-40B4-BE49-F238E27FC236}">
                  <a16:creationId xmlns:a16="http://schemas.microsoft.com/office/drawing/2014/main" id="{12E3BBCB-0DF6-412F-A5BA-27CFA6101252}"/>
                </a:ext>
              </a:extLst>
            </p:cNvPr>
            <p:cNvSpPr/>
            <p:nvPr/>
          </p:nvSpPr>
          <p:spPr>
            <a:xfrm>
              <a:off x="-36802" y="876550"/>
              <a:ext cx="2870434" cy="1499284"/>
            </a:xfrm>
            <a:prstGeom prst="roundRect">
              <a:avLst/>
            </a:prstGeom>
            <a:solidFill>
              <a:schemeClr val="accent2">
                <a:lumMod val="20000"/>
                <a:lumOff val="80000"/>
              </a:schemeClr>
            </a:solidFill>
            <a:ln w="12700" cap="flat" cmpd="sng" algn="ctr">
              <a:solidFill>
                <a:sysClr val="windowText" lastClr="000000"/>
              </a:solidFill>
              <a:prstDash val="solid"/>
              <a:miter lim="800000"/>
            </a:ln>
            <a:effectLst/>
          </p:spPr>
          <p:txBody>
            <a:bodyPr wrap="square" rtlCol="0" anchor="ctr">
              <a:noAutofit/>
            </a:bodyPr>
            <a:lstStyle/>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Pre-technical </a:t>
              </a:r>
              <a:r>
                <a:rPr kumimoji="0" lang="en-GB" sz="12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qualifications</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Qualifications </a:t>
              </a: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relevant to a particular occupational route and which support progression to a level 2 technical qualification or employment</a:t>
              </a:r>
            </a:p>
          </p:txBody>
        </p:sp>
        <p:sp>
          <p:nvSpPr>
            <p:cNvPr id="10" name="Rectangle: Rounded Corners 9">
              <a:extLst>
                <a:ext uri="{FF2B5EF4-FFF2-40B4-BE49-F238E27FC236}">
                  <a16:creationId xmlns:a16="http://schemas.microsoft.com/office/drawing/2014/main" id="{A93C1121-AB74-46D8-ACCE-AA475E2E9312}"/>
                </a:ext>
              </a:extLst>
            </p:cNvPr>
            <p:cNvSpPr/>
            <p:nvPr/>
          </p:nvSpPr>
          <p:spPr>
            <a:xfrm>
              <a:off x="-57936" y="2495397"/>
              <a:ext cx="1456351" cy="3437621"/>
            </a:xfrm>
            <a:prstGeom prst="roundRect">
              <a:avLst/>
            </a:prstGeom>
            <a:solidFill>
              <a:schemeClr val="accent2">
                <a:lumMod val="20000"/>
                <a:lumOff val="80000"/>
              </a:schemeClr>
            </a:solidFill>
            <a:ln w="12700" cap="flat" cmpd="sng" algn="ctr">
              <a:solidFill>
                <a:sysClr val="windowText" lastClr="000000"/>
              </a:solidFill>
              <a:prstDash val="solid"/>
              <a:miter lim="800000"/>
            </a:ln>
            <a:effectLst/>
          </p:spPr>
          <p:txBody>
            <a:bodyPr wrap="square" rtlCol="0" anchor="t">
              <a:noAutofit/>
            </a:bodyPr>
            <a:lstStyle/>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Group 9</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Qualifications</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lang="en-GB" sz="1000" b="1">
                  <a:solidFill>
                    <a:srgbClr val="000000"/>
                  </a:solidFill>
                  <a:latin typeface="Arial" panose="020B0604020202020204" pitchFamily="34" charset="0"/>
                  <a:ea typeface="Times New Roman" panose="02020603050405020304" pitchFamily="18" charset="0"/>
                  <a:cs typeface="Arial" panose="020B0604020202020204" pitchFamily="34" charset="0"/>
                </a:rPr>
                <a:t>s</a:t>
              </a:r>
              <a:r>
                <a:rPr kumimoji="0" lang="en-GB" sz="1000" b="1" i="0" u="none" strike="noStrike" kern="1200" cap="none" spc="0" normalizeH="0" baseline="0" noProof="0" err="1">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upporting</a:t>
              </a:r>
              <a:endPar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progression to</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level 2 technical</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study</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Qualifications</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designed to enable</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students to progress</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onto level 2 technical</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qualifications which</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provide an exit to</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employment, or</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progression to further</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technical study</a:t>
              </a:r>
              <a:r>
                <a:rPr kumimoji="0" lang="en-GB" sz="900" b="0" i="0" u="sng" strike="noStrike" kern="1200" cap="none" spc="0" normalizeH="0" baseline="0" noProof="0">
                  <a:ln>
                    <a:noFill/>
                  </a:ln>
                  <a:solidFill>
                    <a:srgbClr val="008080"/>
                  </a:solidFill>
                  <a:effectLst/>
                  <a:uLnTx/>
                  <a:uFillTx/>
                  <a:latin typeface="Arial" panose="020B0604020202020204" pitchFamily="34" charset="0"/>
                  <a:ea typeface="Times New Roman" panose="02020603050405020304" pitchFamily="18" charset="0"/>
                  <a:cs typeface="Arial" panose="020B0604020202020204" pitchFamily="34" charset="0"/>
                </a:rPr>
                <a:t>.</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Rectangle: Rounded Corners 10">
              <a:extLst>
                <a:ext uri="{FF2B5EF4-FFF2-40B4-BE49-F238E27FC236}">
                  <a16:creationId xmlns:a16="http://schemas.microsoft.com/office/drawing/2014/main" id="{24B82507-A13C-4DD3-9054-5BB12B6BE579}"/>
                </a:ext>
              </a:extLst>
            </p:cNvPr>
            <p:cNvSpPr/>
            <p:nvPr/>
          </p:nvSpPr>
          <p:spPr>
            <a:xfrm>
              <a:off x="1492367" y="2495397"/>
              <a:ext cx="1545122" cy="3437622"/>
            </a:xfrm>
            <a:prstGeom prst="roundRect">
              <a:avLst/>
            </a:prstGeom>
            <a:solidFill>
              <a:schemeClr val="accent2">
                <a:lumMod val="20000"/>
                <a:lumOff val="80000"/>
              </a:schemeClr>
            </a:solidFill>
            <a:ln w="12700" cap="flat" cmpd="sng" algn="ctr">
              <a:solidFill>
                <a:sysClr val="windowText" lastClr="000000"/>
              </a:solidFill>
              <a:prstDash val="solid"/>
              <a:miter lim="800000"/>
              <a:extLst>
                <a:ext uri="{C807C97D-BFC1-408E-A445-0C87EB9F89A2}">
                  <ask:lineSketchStyleProps xmlns:ask="http://schemas.microsoft.com/office/drawing/2018/sketchyshapes">
                    <ask:type>
                      <ask:lineSketchNone/>
                    </ask:type>
                  </ask:lineSketchStyleProps>
                </a:ext>
              </a:extLst>
            </a:ln>
            <a:effectLst/>
          </p:spPr>
          <p:txBody>
            <a:bodyPr wrap="square" rtlCol="0" anchor="t">
              <a:noAutofit/>
            </a:bodyPr>
            <a:lstStyle/>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Group 10</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Qualifications</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serving as a</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pre-requisite to</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employment</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Qualifications linked to</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occupational</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regulation. These</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would be taken by</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students who are</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unable to attain at</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level 2, but who want</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to enter </a:t>
              </a:r>
              <a:r>
                <a:rPr lang="en-GB" sz="900">
                  <a:solidFill>
                    <a:srgbClr val="000000"/>
                  </a:solidFill>
                  <a:latin typeface="Arial" panose="020B0604020202020204" pitchFamily="34" charset="0"/>
                  <a:ea typeface="Times New Roman" panose="02020603050405020304" pitchFamily="18" charset="0"/>
                  <a:cs typeface="Arial" panose="020B0604020202020204" pitchFamily="34" charset="0"/>
                </a:rPr>
                <a:t>employment</a:t>
              </a: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to learn on the job</a:t>
              </a:r>
              <a:r>
                <a:rPr kumimoji="0" lang="en-GB" sz="900" b="0" i="0" u="sng" strike="noStrike" kern="1200" cap="none" spc="0" normalizeH="0" baseline="0" noProof="0">
                  <a:ln>
                    <a:noFill/>
                  </a:ln>
                  <a:solidFill>
                    <a:srgbClr val="008080"/>
                  </a:solidFill>
                  <a:effectLst/>
                  <a:uLnTx/>
                  <a:uFillTx/>
                  <a:latin typeface="Arial" panose="020B0604020202020204" pitchFamily="34" charset="0"/>
                  <a:ea typeface="Times New Roman" panose="02020603050405020304" pitchFamily="18" charset="0"/>
                  <a:cs typeface="Arial" panose="020B0604020202020204" pitchFamily="34" charset="0"/>
                </a:rPr>
                <a:t>.</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Rectangle: Rounded Corners 11">
              <a:extLst>
                <a:ext uri="{FF2B5EF4-FFF2-40B4-BE49-F238E27FC236}">
                  <a16:creationId xmlns:a16="http://schemas.microsoft.com/office/drawing/2014/main" id="{8A766EB9-FEE7-4FA4-9ADC-862FD05F76CE}"/>
                </a:ext>
              </a:extLst>
            </p:cNvPr>
            <p:cNvSpPr/>
            <p:nvPr/>
          </p:nvSpPr>
          <p:spPr>
            <a:xfrm>
              <a:off x="3172282" y="909914"/>
              <a:ext cx="1963478" cy="2024692"/>
            </a:xfrm>
            <a:prstGeom prst="roundRect">
              <a:avLst/>
            </a:prstGeom>
            <a:solidFill>
              <a:schemeClr val="accent4">
                <a:lumMod val="60000"/>
                <a:lumOff val="40000"/>
              </a:schemeClr>
            </a:solidFill>
            <a:ln w="12700" cap="flat" cmpd="sng" algn="ctr">
              <a:solidFill>
                <a:sysClr val="windowText" lastClr="000000"/>
              </a:solidFill>
              <a:prstDash val="solid"/>
              <a:miter lim="800000"/>
            </a:ln>
            <a:effectLst/>
          </p:spPr>
          <p:txBody>
            <a:bodyPr wrap="square" rtlCol="0" anchor="ctr">
              <a:noAutofit/>
            </a:bodyPr>
            <a:lstStyle/>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Qualifications that are complementary to a study programme</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Qualifications that do not form the core aim of a study programme  </a:t>
              </a:r>
            </a:p>
          </p:txBody>
        </p:sp>
        <p:sp>
          <p:nvSpPr>
            <p:cNvPr id="13" name="Rectangle: Rounded Corners 12">
              <a:extLst>
                <a:ext uri="{FF2B5EF4-FFF2-40B4-BE49-F238E27FC236}">
                  <a16:creationId xmlns:a16="http://schemas.microsoft.com/office/drawing/2014/main" id="{C031E842-E9EC-4867-978A-56C42512B53A}"/>
                </a:ext>
              </a:extLst>
            </p:cNvPr>
            <p:cNvSpPr/>
            <p:nvPr/>
          </p:nvSpPr>
          <p:spPr>
            <a:xfrm>
              <a:off x="3327993" y="3048182"/>
              <a:ext cx="1667190" cy="2024692"/>
            </a:xfrm>
            <a:prstGeom prst="roundRect">
              <a:avLst/>
            </a:prstGeom>
            <a:solidFill>
              <a:schemeClr val="accent4">
                <a:lumMod val="60000"/>
                <a:lumOff val="40000"/>
              </a:schemeClr>
            </a:solidFill>
            <a:ln w="12700" cap="flat" cmpd="sng" algn="ctr">
              <a:solidFill>
                <a:sysClr val="windowText" lastClr="000000"/>
              </a:solidFill>
              <a:prstDash val="solid"/>
              <a:miter lim="800000"/>
            </a:ln>
            <a:effectLst/>
          </p:spPr>
          <p:txBody>
            <a:bodyPr wrap="square" rtlCol="0" anchor="t">
              <a:noAutofit/>
            </a:bodyPr>
            <a:lstStyle/>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Group 11</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Per</a:t>
              </a: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forming arts </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graded exams</a:t>
              </a:r>
              <a:r>
                <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and</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lang="en-GB" sz="1000" b="1">
                  <a:solidFill>
                    <a:srgbClr val="000000"/>
                  </a:solidFill>
                  <a:latin typeface="Arial" panose="020B0604020202020204" pitchFamily="34" charset="0"/>
                  <a:ea typeface="Times New Roman" panose="02020603050405020304" pitchFamily="18" charset="0"/>
                  <a:cs typeface="Arial" panose="020B0604020202020204" pitchFamily="34" charset="0"/>
                </a:rPr>
                <a:t>p</a:t>
              </a:r>
              <a:r>
                <a:rPr kumimoji="0" lang="en-GB" sz="1000" b="1" i="0" u="none" strike="noStrike" kern="1200" cap="none" spc="0" normalizeH="0" baseline="0" noProof="0" err="1">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roject</a:t>
              </a: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qualifications</a:t>
              </a: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
          <p:nvSpPr>
            <p:cNvPr id="14" name="Rectangle: Rounded Corners 13">
              <a:extLst>
                <a:ext uri="{FF2B5EF4-FFF2-40B4-BE49-F238E27FC236}">
                  <a16:creationId xmlns:a16="http://schemas.microsoft.com/office/drawing/2014/main" id="{82FB9E62-EC7A-4AFA-9502-2E0DF585E982}"/>
                </a:ext>
              </a:extLst>
            </p:cNvPr>
            <p:cNvSpPr/>
            <p:nvPr/>
          </p:nvSpPr>
          <p:spPr>
            <a:xfrm>
              <a:off x="5198513" y="876550"/>
              <a:ext cx="3985184" cy="1488158"/>
            </a:xfrm>
            <a:prstGeom prst="roundRect">
              <a:avLst/>
            </a:prstGeom>
            <a:solidFill>
              <a:schemeClr val="accent6">
                <a:lumMod val="40000"/>
                <a:lumOff val="60000"/>
              </a:schemeClr>
            </a:solidFill>
            <a:ln w="12700" cap="flat" cmpd="sng" algn="ctr">
              <a:solidFill>
                <a:sysClr val="windowText" lastClr="000000"/>
              </a:solidFill>
              <a:prstDash val="solid"/>
            </a:ln>
            <a:effectLst/>
          </p:spPr>
          <p:txBody>
            <a:bodyPr wrap="square" rtlCol="0" anchor="ctr">
              <a:noAutofit/>
            </a:bodyPr>
            <a:lstStyle/>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Basic Skills</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lang="en-GB" sz="900">
                  <a:latin typeface="Arial" panose="020B0604020202020204" pitchFamily="34" charset="0"/>
                  <a:cs typeface="Arial" panose="020B0604020202020204" pitchFamily="34" charset="0"/>
                </a:rPr>
                <a:t>Qualifications which deliver basic English, maths and digital skills numeracy for those who cannot directly access FSQs and GCSEs. Includes FSQs and EDSQs which are out of scope of this review.</a:t>
              </a:r>
            </a:p>
          </p:txBody>
        </p:sp>
        <p:sp>
          <p:nvSpPr>
            <p:cNvPr id="15" name="Rectangle: Rounded Corners 14">
              <a:extLst>
                <a:ext uri="{FF2B5EF4-FFF2-40B4-BE49-F238E27FC236}">
                  <a16:creationId xmlns:a16="http://schemas.microsoft.com/office/drawing/2014/main" id="{B39B2954-7C37-4EDA-9A0A-2D2BF306EEE7}"/>
                </a:ext>
              </a:extLst>
            </p:cNvPr>
            <p:cNvSpPr/>
            <p:nvPr/>
          </p:nvSpPr>
          <p:spPr>
            <a:xfrm>
              <a:off x="5198511" y="2495397"/>
              <a:ext cx="1456351" cy="3435088"/>
            </a:xfrm>
            <a:prstGeom prst="roundRect">
              <a:avLst/>
            </a:prstGeom>
            <a:solidFill>
              <a:schemeClr val="accent6">
                <a:lumMod val="40000"/>
                <a:lumOff val="60000"/>
              </a:schemeClr>
            </a:solidFill>
            <a:ln w="12700" cap="flat" cmpd="sng" algn="ctr">
              <a:solidFill>
                <a:sysClr val="windowText" lastClr="000000"/>
              </a:solidFill>
              <a:prstDash val="solid"/>
            </a:ln>
            <a:effectLst/>
          </p:spPr>
          <p:txBody>
            <a:bodyPr wrap="square" rtlCol="0" anchor="t" anchorCtr="0">
              <a:noAutofit/>
            </a:bodyPr>
            <a:lstStyle/>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Group 12</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Qualifications</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that deliver basic</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literacy and</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numeracy</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Qualifications which</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deliver basic literacy</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and</a:t>
              </a:r>
              <a:r>
                <a:rPr kumimoji="0" lang="en-GB" sz="900" b="0" i="0" u="sng" strike="noStrike" kern="1200" cap="none" spc="0" normalizeH="0" baseline="0" noProof="0">
                  <a:ln>
                    <a:noFill/>
                  </a:ln>
                  <a:solidFill>
                    <a:srgbClr val="00808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numeracy for</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those who cannot</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directly access</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FSQs and GCSEs</a:t>
              </a:r>
              <a:r>
                <a:rPr kumimoji="0" lang="en-GB" sz="900" b="0" i="0" u="sng" strike="noStrike" kern="1200" cap="none" spc="0" normalizeH="0" baseline="0" noProof="0">
                  <a:ln>
                    <a:noFill/>
                  </a:ln>
                  <a:solidFill>
                    <a:srgbClr val="008080"/>
                  </a:solidFill>
                  <a:effectLst/>
                  <a:uLnTx/>
                  <a:uFillTx/>
                  <a:latin typeface="Arial" panose="020B0604020202020204" pitchFamily="34" charset="0"/>
                  <a:ea typeface="Times New Roman" panose="02020603050405020304" pitchFamily="18" charset="0"/>
                  <a:cs typeface="Arial" panose="020B0604020202020204" pitchFamily="34" charset="0"/>
                </a:rPr>
                <a:t>.</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
          <p:nvSpPr>
            <p:cNvPr id="16" name="Rectangle: Rounded Corners 15">
              <a:extLst>
                <a:ext uri="{FF2B5EF4-FFF2-40B4-BE49-F238E27FC236}">
                  <a16:creationId xmlns:a16="http://schemas.microsoft.com/office/drawing/2014/main" id="{8EF2D734-51E4-4E88-80D1-9CCCE804341D}"/>
                </a:ext>
              </a:extLst>
            </p:cNvPr>
            <p:cNvSpPr/>
            <p:nvPr/>
          </p:nvSpPr>
          <p:spPr>
            <a:xfrm>
              <a:off x="6717613" y="2478127"/>
              <a:ext cx="1259688" cy="3434475"/>
            </a:xfrm>
            <a:prstGeom prst="roundRect">
              <a:avLst/>
            </a:prstGeom>
            <a:solidFill>
              <a:schemeClr val="accent6">
                <a:lumMod val="40000"/>
                <a:lumOff val="60000"/>
              </a:schemeClr>
            </a:solidFill>
            <a:ln w="12700" cap="flat" cmpd="sng" algn="ctr">
              <a:solidFill>
                <a:sysClr val="windowText" lastClr="000000"/>
              </a:solidFill>
              <a:prstDash val="solid"/>
            </a:ln>
            <a:effectLst/>
          </p:spPr>
          <p:txBody>
            <a:bodyPr wrap="square" rtlCol="0" anchor="t">
              <a:noAutofit/>
            </a:bodyPr>
            <a:lstStyle/>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Group 13</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ESOL</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Qualifications </a:t>
              </a: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English language</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qualifications for</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speakers of other</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languages</a:t>
              </a:r>
              <a:r>
                <a:rPr kumimoji="0" lang="en-GB" sz="900" b="0" i="0" u="sng" strike="noStrike" kern="1200" cap="none" spc="0" normalizeH="0" baseline="0" noProof="0">
                  <a:ln>
                    <a:noFill/>
                  </a:ln>
                  <a:solidFill>
                    <a:srgbClr val="008080"/>
                  </a:solidFill>
                  <a:effectLst/>
                  <a:uLnTx/>
                  <a:uFillTx/>
                  <a:latin typeface="Arial" panose="020B0604020202020204" pitchFamily="34" charset="0"/>
                  <a:ea typeface="Times New Roman" panose="02020603050405020304" pitchFamily="18" charset="0"/>
                  <a:cs typeface="Arial" panose="020B0604020202020204" pitchFamily="34" charset="0"/>
                </a:rPr>
                <a:t>.</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grpSp>
      <p:sp>
        <p:nvSpPr>
          <p:cNvPr id="17" name="Content Placeholder 6">
            <a:extLst>
              <a:ext uri="{FF2B5EF4-FFF2-40B4-BE49-F238E27FC236}">
                <a16:creationId xmlns:a16="http://schemas.microsoft.com/office/drawing/2014/main" id="{1802735C-644F-40E1-8A73-4BD121E3F34F}"/>
              </a:ext>
            </a:extLst>
          </p:cNvPr>
          <p:cNvSpPr>
            <a:spLocks noGrp="1"/>
          </p:cNvSpPr>
          <p:nvPr>
            <p:ph sz="quarter" idx="12"/>
          </p:nvPr>
        </p:nvSpPr>
        <p:spPr>
          <a:xfrm>
            <a:off x="94957" y="1053701"/>
            <a:ext cx="8951271" cy="721501"/>
          </a:xfrm>
          <a:prstGeom prst="roundRect">
            <a:avLst/>
          </a:prstGeom>
          <a:solidFill>
            <a:schemeClr val="accent2">
              <a:lumMod val="60000"/>
              <a:lumOff val="40000"/>
            </a:schemeClr>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1200" b="1">
                <a:solidFill>
                  <a:schemeClr val="tx1"/>
                </a:solidFill>
              </a:rPr>
              <a:t>Level 1 qualifications</a:t>
            </a:r>
          </a:p>
          <a:p>
            <a:pPr algn="ctr"/>
            <a:r>
              <a:rPr lang="en-GB" sz="1000" b="0">
                <a:solidFill>
                  <a:schemeClr val="tx1"/>
                </a:solidFill>
              </a:rPr>
              <a:t>Qualifications </a:t>
            </a:r>
            <a:r>
              <a:rPr lang="en-GB" sz="1000" b="0">
                <a:solidFill>
                  <a:schemeClr val="tx1"/>
                </a:solidFill>
                <a:ea typeface="Times New Roman" panose="02020603050405020304" pitchFamily="18" charset="0"/>
              </a:rPr>
              <a:t>at level 1 should focus on progression to level 2 programmes that provide a route to sustainable employment or a work-based pathway such as supported internships, traineeships and apprenticeships</a:t>
            </a:r>
            <a:endParaRPr lang="en-GB" sz="1000">
              <a:solidFill>
                <a:schemeClr val="tx1"/>
              </a:solidFill>
            </a:endParaRPr>
          </a:p>
        </p:txBody>
      </p:sp>
      <p:sp>
        <p:nvSpPr>
          <p:cNvPr id="18" name="Rectangle: Rounded Corners 17">
            <a:extLst>
              <a:ext uri="{FF2B5EF4-FFF2-40B4-BE49-F238E27FC236}">
                <a16:creationId xmlns:a16="http://schemas.microsoft.com/office/drawing/2014/main" id="{DA50831A-DC63-417C-B76B-858A386696D2}"/>
              </a:ext>
            </a:extLst>
          </p:cNvPr>
          <p:cNvSpPr/>
          <p:nvPr/>
        </p:nvSpPr>
        <p:spPr>
          <a:xfrm>
            <a:off x="7907896" y="3403046"/>
            <a:ext cx="1051494" cy="1263442"/>
          </a:xfrm>
          <a:prstGeom prst="roundRect">
            <a:avLst/>
          </a:prstGeom>
          <a:solidFill>
            <a:schemeClr val="accent6">
              <a:lumMod val="40000"/>
              <a:lumOff val="60000"/>
            </a:schemeClr>
          </a:solidFill>
          <a:ln w="12700" cap="flat" cmpd="sng" algn="ctr">
            <a:solidFill>
              <a:sysClr val="windowText" lastClr="000000"/>
            </a:solidFill>
            <a:prstDash val="solid"/>
          </a:ln>
          <a:effectLst/>
        </p:spPr>
        <p:txBody>
          <a:bodyPr wrap="square" rtlCol="0" anchor="t">
            <a:noAutofit/>
          </a:bodyPr>
          <a:lstStyle/>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FSQs</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lang="en-GB" sz="900">
                <a:solidFill>
                  <a:srgbClr val="000000"/>
                </a:solidFill>
                <a:latin typeface="Arial" panose="020B0604020202020204" pitchFamily="34" charset="0"/>
                <a:ea typeface="Times New Roman" panose="02020603050405020304" pitchFamily="18" charset="0"/>
                <a:cs typeface="Arial" panose="020B0604020202020204" pitchFamily="34" charset="0"/>
              </a:rPr>
              <a:t>English</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Maths</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lang="en-GB" sz="900">
                <a:solidFill>
                  <a:srgbClr val="000000"/>
                </a:solidFill>
                <a:latin typeface="Arial" panose="020B0604020202020204" pitchFamily="34" charset="0"/>
                <a:ea typeface="Times New Roman" panose="02020603050405020304" pitchFamily="18" charset="0"/>
                <a:cs typeface="Arial" panose="020B0604020202020204" pitchFamily="34" charset="0"/>
              </a:rPr>
              <a:t>Digital </a:t>
            </a:r>
            <a:endPar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19" name="Rectangle: Rounded Corners 18">
            <a:extLst>
              <a:ext uri="{FF2B5EF4-FFF2-40B4-BE49-F238E27FC236}">
                <a16:creationId xmlns:a16="http://schemas.microsoft.com/office/drawing/2014/main" id="{29DA954C-EC8E-41BC-82D1-157EDD695636}"/>
              </a:ext>
            </a:extLst>
          </p:cNvPr>
          <p:cNvSpPr/>
          <p:nvPr/>
        </p:nvSpPr>
        <p:spPr>
          <a:xfrm>
            <a:off x="7903324" y="5004766"/>
            <a:ext cx="1051494" cy="777634"/>
          </a:xfrm>
          <a:prstGeom prst="roundRect">
            <a:avLst/>
          </a:prstGeom>
          <a:solidFill>
            <a:schemeClr val="accent6">
              <a:lumMod val="40000"/>
              <a:lumOff val="60000"/>
            </a:schemeClr>
          </a:solidFill>
          <a:ln w="12700" cap="flat" cmpd="sng" algn="ctr">
            <a:solidFill>
              <a:sysClr val="windowText" lastClr="000000"/>
            </a:solidFill>
            <a:prstDash val="solid"/>
          </a:ln>
          <a:effectLst/>
        </p:spPr>
        <p:txBody>
          <a:bodyPr wrap="square" rtlCol="0" anchor="t">
            <a:noAutofit/>
          </a:bodyPr>
          <a:lstStyle/>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EDSQs</a:t>
            </a:r>
            <a:endPar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pic>
        <p:nvPicPr>
          <p:cNvPr id="20" name="Picture 19" descr="A picture containing text&#10;&#10;Description automatically generated">
            <a:extLst>
              <a:ext uri="{FF2B5EF4-FFF2-40B4-BE49-F238E27FC236}">
                <a16:creationId xmlns:a16="http://schemas.microsoft.com/office/drawing/2014/main" id="{03BF30E4-0C0E-4B57-A043-DC0FFBC674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554" y="193222"/>
            <a:ext cx="932282" cy="547628"/>
          </a:xfrm>
          <a:prstGeom prst="rect">
            <a:avLst/>
          </a:prstGeom>
        </p:spPr>
      </p:pic>
    </p:spTree>
    <p:extLst>
      <p:ext uri="{BB962C8B-B14F-4D97-AF65-F5344CB8AC3E}">
        <p14:creationId xmlns:p14="http://schemas.microsoft.com/office/powerpoint/2010/main" val="66253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50111-6DE5-47B1-A62E-A7E708FEB03E}"/>
              </a:ext>
            </a:extLst>
          </p:cNvPr>
          <p:cNvSpPr>
            <a:spLocks noGrp="1"/>
          </p:cNvSpPr>
          <p:nvPr>
            <p:ph type="title"/>
          </p:nvPr>
        </p:nvSpPr>
        <p:spPr>
          <a:xfrm>
            <a:off x="1397446" y="187325"/>
            <a:ext cx="7997763" cy="512514"/>
          </a:xfrm>
        </p:spPr>
        <p:txBody>
          <a:bodyPr/>
          <a:lstStyle/>
          <a:p>
            <a:r>
              <a:rPr lang="en-GB"/>
              <a:t>Proposed entry level qualifications landscape</a:t>
            </a:r>
          </a:p>
        </p:txBody>
      </p:sp>
      <p:sp>
        <p:nvSpPr>
          <p:cNvPr id="4" name="Slide Number Placeholder 3">
            <a:extLst>
              <a:ext uri="{FF2B5EF4-FFF2-40B4-BE49-F238E27FC236}">
                <a16:creationId xmlns:a16="http://schemas.microsoft.com/office/drawing/2014/main" id="{B9C4094F-45CD-46AE-AA36-17C329F0579D}"/>
              </a:ext>
            </a:extLst>
          </p:cNvPr>
          <p:cNvSpPr>
            <a:spLocks noGrp="1"/>
          </p:cNvSpPr>
          <p:nvPr>
            <p:ph type="sldNum" sz="quarter" idx="11"/>
          </p:nvPr>
        </p:nvSpPr>
        <p:spPr>
          <a:xfrm>
            <a:off x="8009262" y="6489184"/>
            <a:ext cx="563026" cy="181491"/>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20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srgbClr val="4D4D4D"/>
              </a:solidFill>
              <a:effectLst/>
              <a:uLnTx/>
              <a:uFillTx/>
              <a:latin typeface="Arial" panose="020B0604020202020204"/>
              <a:ea typeface="+mn-ea"/>
              <a:cs typeface="+mn-cs"/>
            </a:endParaRPr>
          </a:p>
        </p:txBody>
      </p:sp>
      <p:grpSp>
        <p:nvGrpSpPr>
          <p:cNvPr id="8" name="Group 7">
            <a:extLst>
              <a:ext uri="{FF2B5EF4-FFF2-40B4-BE49-F238E27FC236}">
                <a16:creationId xmlns:a16="http://schemas.microsoft.com/office/drawing/2014/main" id="{7E3A79C5-D0CA-4EDC-A576-1F3C0943C418}"/>
              </a:ext>
            </a:extLst>
          </p:cNvPr>
          <p:cNvGrpSpPr/>
          <p:nvPr/>
        </p:nvGrpSpPr>
        <p:grpSpPr>
          <a:xfrm>
            <a:off x="196187" y="1686491"/>
            <a:ext cx="8751628" cy="4858846"/>
            <a:chOff x="168920" y="-583029"/>
            <a:chExt cx="11269367" cy="4849119"/>
          </a:xfrm>
        </p:grpSpPr>
        <p:sp>
          <p:nvSpPr>
            <p:cNvPr id="9" name="Rectangle: Rounded Corners 8">
              <a:extLst>
                <a:ext uri="{FF2B5EF4-FFF2-40B4-BE49-F238E27FC236}">
                  <a16:creationId xmlns:a16="http://schemas.microsoft.com/office/drawing/2014/main" id="{FD1EE55F-3F07-446A-83BB-6C3AAE195F67}"/>
                </a:ext>
              </a:extLst>
            </p:cNvPr>
            <p:cNvSpPr/>
            <p:nvPr/>
          </p:nvSpPr>
          <p:spPr>
            <a:xfrm>
              <a:off x="168920" y="-576599"/>
              <a:ext cx="3458161" cy="1816189"/>
            </a:xfrm>
            <a:prstGeom prst="roundRect">
              <a:avLst/>
            </a:prstGeom>
            <a:solidFill>
              <a:schemeClr val="accent2">
                <a:lumMod val="20000"/>
                <a:lumOff val="80000"/>
              </a:schemeClr>
            </a:solidFill>
            <a:ln w="12700" cap="flat" cmpd="sng" algn="ctr">
              <a:solidFill>
                <a:sysClr val="windowText" lastClr="000000"/>
              </a:solidFill>
              <a:prstDash val="solid"/>
              <a:miter lim="800000"/>
            </a:ln>
            <a:effectLst/>
          </p:spPr>
          <p:txBody>
            <a:bodyPr wrap="square" rtlCol="0" anchor="ctr">
              <a:noAutofit/>
            </a:bodyPr>
            <a:lstStyle/>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Pre-technical qualifications  </a:t>
              </a: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a:t>
              </a: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Qualifications relevant to a particular occupational route and which support</a:t>
              </a: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progression to </a:t>
              </a:r>
              <a:r>
                <a:rPr lang="en-GB" sz="900">
                  <a:solidFill>
                    <a:srgbClr val="000000"/>
                  </a:solidFill>
                  <a:latin typeface="Arial" panose="020B0604020202020204" pitchFamily="34" charset="0"/>
                  <a:cs typeface="Arial" panose="020B0604020202020204" pitchFamily="34" charset="0"/>
                </a:rPr>
                <a:t>pre-technical qualification </a:t>
              </a: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at level 1, traineeships or</a:t>
              </a: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supported internships </a:t>
              </a:r>
            </a:p>
          </p:txBody>
        </p:sp>
        <p:sp>
          <p:nvSpPr>
            <p:cNvPr id="10" name="Rectangle: Rounded Corners 9">
              <a:extLst>
                <a:ext uri="{FF2B5EF4-FFF2-40B4-BE49-F238E27FC236}">
                  <a16:creationId xmlns:a16="http://schemas.microsoft.com/office/drawing/2014/main" id="{586B57A3-339D-40D5-B452-93C7D148F639}"/>
                </a:ext>
              </a:extLst>
            </p:cNvPr>
            <p:cNvSpPr/>
            <p:nvPr/>
          </p:nvSpPr>
          <p:spPr>
            <a:xfrm>
              <a:off x="397218" y="1464627"/>
              <a:ext cx="2878784" cy="2801463"/>
            </a:xfrm>
            <a:prstGeom prst="roundRect">
              <a:avLst/>
            </a:prstGeom>
            <a:solidFill>
              <a:schemeClr val="accent2">
                <a:lumMod val="20000"/>
                <a:lumOff val="80000"/>
              </a:schemeClr>
            </a:solidFill>
            <a:ln w="12700" cap="flat" cmpd="sng" algn="ctr">
              <a:solidFill>
                <a:sysClr val="windowText" lastClr="000000"/>
              </a:solidFill>
              <a:prstDash val="solid"/>
              <a:miter lim="800000"/>
            </a:ln>
            <a:effectLst/>
          </p:spPr>
          <p:txBody>
            <a:bodyPr wrap="square" rtlCol="0" anchor="ctr">
              <a:noAutofit/>
            </a:bodyPr>
            <a:lstStyle/>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Group 14</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Qualifications supporting</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progression to level 1 leading</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to technical study at level 2</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MS Mincho" panose="02020609040205080304" pitchFamily="49" charset="-128"/>
                  <a:cs typeface="Arial" panose="020B0604020202020204" pitchFamily="34"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Qualifications which support</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progression onto level 1 pre-technical qualifications. These qualifications</a:t>
              </a:r>
              <a:r>
                <a:rPr lang="en-GB" sz="900">
                  <a:solidFill>
                    <a:srgbClr val="000000"/>
                  </a:solidFill>
                  <a:latin typeface="Arial" panose="020B0604020202020204" pitchFamily="34" charset="0"/>
                  <a:cs typeface="Arial" panose="020B0604020202020204" pitchFamily="34" charset="0"/>
                </a:rPr>
                <a:t> </a:t>
              </a: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are for students who are not ready to start a level 1 qualification but who will benefit from being on a clear pathway to their desired </a:t>
              </a: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career</a:t>
              </a:r>
              <a:r>
                <a:rPr kumimoji="0" lang="en-GB" sz="900" b="0" i="0" u="sng" strike="noStrike" kern="1200" cap="none" spc="0" normalizeH="0" baseline="0" noProof="0">
                  <a:ln>
                    <a:noFill/>
                  </a:ln>
                  <a:solidFill>
                    <a:srgbClr val="008080"/>
                  </a:solidFill>
                  <a:effectLst/>
                  <a:uLnTx/>
                  <a:uFillTx/>
                  <a:latin typeface="Arial" panose="020B0604020202020204" pitchFamily="34" charset="0"/>
                  <a:ea typeface="Times New Roman" panose="02020603050405020304" pitchFamily="18" charset="0"/>
                  <a:cs typeface="Arial" panose="020B0604020202020204" pitchFamily="34" charset="0"/>
                </a:rPr>
                <a:t>.</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Rectangle: Rounded Corners 10">
              <a:extLst>
                <a:ext uri="{FF2B5EF4-FFF2-40B4-BE49-F238E27FC236}">
                  <a16:creationId xmlns:a16="http://schemas.microsoft.com/office/drawing/2014/main" id="{59164D87-E987-48B4-BA14-ACDAAAC7E5FD}"/>
                </a:ext>
              </a:extLst>
            </p:cNvPr>
            <p:cNvSpPr/>
            <p:nvPr/>
          </p:nvSpPr>
          <p:spPr>
            <a:xfrm>
              <a:off x="3753951" y="-583029"/>
              <a:ext cx="2884591" cy="1816172"/>
            </a:xfrm>
            <a:prstGeom prst="roundRect">
              <a:avLst/>
            </a:prstGeom>
            <a:solidFill>
              <a:schemeClr val="accent4">
                <a:lumMod val="60000"/>
                <a:lumOff val="40000"/>
              </a:schemeClr>
            </a:solidFill>
            <a:ln w="12700" cap="flat" cmpd="sng" algn="ctr">
              <a:solidFill>
                <a:sysClr val="windowText" lastClr="000000"/>
              </a:solidFill>
              <a:prstDash val="solid"/>
              <a:miter lim="800000"/>
            </a:ln>
            <a:effectLst/>
          </p:spPr>
          <p:txBody>
            <a:bodyPr wrap="square" rtlCol="0" anchor="ctr">
              <a:noAutofit/>
            </a:bodyPr>
            <a:lstStyle/>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Qualifications that are complementary to a study</a:t>
              </a: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programme</a:t>
              </a: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Qualifications that do not form the core aim of a study  programme</a:t>
              </a:r>
            </a:p>
          </p:txBody>
        </p:sp>
        <p:sp>
          <p:nvSpPr>
            <p:cNvPr id="12" name="Rectangle: Rounded Corners 11">
              <a:extLst>
                <a:ext uri="{FF2B5EF4-FFF2-40B4-BE49-F238E27FC236}">
                  <a16:creationId xmlns:a16="http://schemas.microsoft.com/office/drawing/2014/main" id="{FD6B63CB-DAF3-4B39-86F2-902585510AE4}"/>
                </a:ext>
              </a:extLst>
            </p:cNvPr>
            <p:cNvSpPr/>
            <p:nvPr/>
          </p:nvSpPr>
          <p:spPr>
            <a:xfrm>
              <a:off x="3753951" y="1411238"/>
              <a:ext cx="2740430" cy="686574"/>
            </a:xfrm>
            <a:prstGeom prst="roundRect">
              <a:avLst/>
            </a:prstGeom>
            <a:solidFill>
              <a:schemeClr val="accent4">
                <a:lumMod val="60000"/>
                <a:lumOff val="40000"/>
              </a:schemeClr>
            </a:solidFill>
            <a:ln w="12700" cap="flat" cmpd="sng" algn="ctr">
              <a:solidFill>
                <a:sysClr val="windowText" lastClr="000000"/>
              </a:solidFill>
              <a:prstDash val="solid"/>
              <a:miter lim="800000"/>
            </a:ln>
            <a:effectLst/>
          </p:spPr>
          <p:txBody>
            <a:bodyPr wrap="square" rtlCol="0" anchor="t">
              <a:noAutofit/>
            </a:bodyPr>
            <a:lstStyle/>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Group 15</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Performing arts graded exams</a:t>
              </a: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a:t>
              </a:r>
            </a:p>
          </p:txBody>
        </p:sp>
        <p:sp>
          <p:nvSpPr>
            <p:cNvPr id="13" name="Rectangle: Rounded Corners 12">
              <a:extLst>
                <a:ext uri="{FF2B5EF4-FFF2-40B4-BE49-F238E27FC236}">
                  <a16:creationId xmlns:a16="http://schemas.microsoft.com/office/drawing/2014/main" id="{7E4A318B-BF4D-4130-B7F8-8204BAECBBCE}"/>
                </a:ext>
              </a:extLst>
            </p:cNvPr>
            <p:cNvSpPr/>
            <p:nvPr/>
          </p:nvSpPr>
          <p:spPr>
            <a:xfrm>
              <a:off x="6765413" y="-583009"/>
              <a:ext cx="4672874" cy="1816152"/>
            </a:xfrm>
            <a:prstGeom prst="roundRect">
              <a:avLst/>
            </a:prstGeom>
            <a:solidFill>
              <a:schemeClr val="accent6">
                <a:lumMod val="40000"/>
                <a:lumOff val="60000"/>
              </a:schemeClr>
            </a:solidFill>
            <a:ln w="12700" cap="flat" cmpd="sng" algn="ctr">
              <a:solidFill>
                <a:sysClr val="windowText" lastClr="000000"/>
              </a:solidFill>
              <a:prstDash val="solid"/>
            </a:ln>
            <a:effectLst/>
          </p:spPr>
          <p:txBody>
            <a:bodyPr wrap="square" rtlCol="0" anchor="ctr">
              <a:noAutofit/>
            </a:bodyPr>
            <a:lstStyle/>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Basic Skills</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2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Qualifications which deliver basic literacy, </a:t>
              </a: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numeracy and digital skills for those who cannot directly access FSQs and GCSEs. It also includes FSQs and EDSQs, which are out of scope of this review.</a:t>
              </a: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a:t>
              </a:r>
            </a:p>
          </p:txBody>
        </p:sp>
        <p:sp>
          <p:nvSpPr>
            <p:cNvPr id="14" name="Rectangle: Rounded Corners 13">
              <a:extLst>
                <a:ext uri="{FF2B5EF4-FFF2-40B4-BE49-F238E27FC236}">
                  <a16:creationId xmlns:a16="http://schemas.microsoft.com/office/drawing/2014/main" id="{D56F7359-73E0-47AB-A412-C4CE19E0345F}"/>
                </a:ext>
              </a:extLst>
            </p:cNvPr>
            <p:cNvSpPr/>
            <p:nvPr/>
          </p:nvSpPr>
          <p:spPr>
            <a:xfrm>
              <a:off x="6683144" y="1384035"/>
              <a:ext cx="1648063" cy="2882055"/>
            </a:xfrm>
            <a:prstGeom prst="roundRect">
              <a:avLst/>
            </a:prstGeom>
            <a:solidFill>
              <a:schemeClr val="accent6">
                <a:lumMod val="40000"/>
                <a:lumOff val="60000"/>
              </a:schemeClr>
            </a:solidFill>
            <a:ln w="12700" cap="flat" cmpd="sng" algn="ctr">
              <a:solidFill>
                <a:sysClr val="windowText" lastClr="000000"/>
              </a:solidFill>
              <a:prstDash val="solid"/>
            </a:ln>
            <a:effectLst/>
          </p:spPr>
          <p:txBody>
            <a:bodyPr wrap="square" rtlCol="0" anchor="t" anchorCtr="0">
              <a:noAutofit/>
            </a:bodyPr>
            <a:lstStyle/>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Group 16</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Qualifications that</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deliver basic</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literacy and</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numeracy</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8600" marR="0" lvl="0" indent="-228600" algn="l" defTabSz="914400" rtl="0" eaLnBrk="1" fontAlgn="auto" latinLnBrk="0" hangingPunct="1">
                <a:lnSpc>
                  <a:spcPct val="115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Qualifications which</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deliver basic literacy</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and</a:t>
              </a:r>
              <a:r>
                <a:rPr kumimoji="0" lang="en-GB" sz="900" b="0" i="0" u="sng" strike="noStrike" kern="1200" cap="none" spc="0" normalizeH="0" baseline="0" noProof="0">
                  <a:ln>
                    <a:noFill/>
                  </a:ln>
                  <a:solidFill>
                    <a:srgbClr val="00808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numeracy for</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those who cannot</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directly access FSQs</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and GCSEs</a:t>
              </a:r>
              <a:r>
                <a:rPr kumimoji="0" lang="en-GB" sz="900" b="0" i="0" u="sng" strike="noStrike" kern="1200" cap="none" spc="0" normalizeH="0" baseline="0" noProof="0">
                  <a:ln>
                    <a:noFill/>
                  </a:ln>
                  <a:solidFill>
                    <a:srgbClr val="008080"/>
                  </a:solidFill>
                  <a:effectLst/>
                  <a:uLnTx/>
                  <a:uFillTx/>
                  <a:latin typeface="Arial" panose="020B0604020202020204" pitchFamily="34" charset="0"/>
                  <a:ea typeface="Times New Roman" panose="02020603050405020304" pitchFamily="18" charset="0"/>
                  <a:cs typeface="Arial" panose="020B0604020202020204" pitchFamily="34" charset="0"/>
                </a:rPr>
                <a:t>.</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
          <p:nvSpPr>
            <p:cNvPr id="15" name="Rectangle: Rounded Corners 14">
              <a:extLst>
                <a:ext uri="{FF2B5EF4-FFF2-40B4-BE49-F238E27FC236}">
                  <a16:creationId xmlns:a16="http://schemas.microsoft.com/office/drawing/2014/main" id="{833DF76F-D01B-4F74-8E62-56F3DBBD8CBC}"/>
                </a:ext>
              </a:extLst>
            </p:cNvPr>
            <p:cNvSpPr/>
            <p:nvPr/>
          </p:nvSpPr>
          <p:spPr>
            <a:xfrm>
              <a:off x="8423157" y="1379455"/>
              <a:ext cx="1478365" cy="2882054"/>
            </a:xfrm>
            <a:prstGeom prst="roundRect">
              <a:avLst/>
            </a:prstGeom>
            <a:solidFill>
              <a:schemeClr val="accent6">
                <a:lumMod val="40000"/>
                <a:lumOff val="60000"/>
              </a:schemeClr>
            </a:solidFill>
            <a:ln w="12700" cap="flat" cmpd="sng" algn="ctr">
              <a:solidFill>
                <a:sysClr val="windowText" lastClr="000000"/>
              </a:solidFill>
              <a:prstDash val="solid"/>
            </a:ln>
            <a:effectLst/>
          </p:spPr>
          <p:txBody>
            <a:bodyPr wrap="square" rtlCol="0" anchor="t">
              <a:noAutofit/>
            </a:bodyPr>
            <a:lstStyle/>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Group 17</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ESOL</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Qualifications</a:t>
              </a:r>
            </a:p>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English language</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qualifications for</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speakers of other</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languages</a:t>
              </a:r>
              <a:r>
                <a:rPr kumimoji="0" lang="en-GB" sz="900" b="0" i="0" u="sng" strike="noStrike" kern="1200" cap="none" spc="0" normalizeH="0" baseline="0" noProof="0">
                  <a:ln>
                    <a:noFill/>
                  </a:ln>
                  <a:solidFill>
                    <a:srgbClr val="008080"/>
                  </a:solidFill>
                  <a:effectLst/>
                  <a:uLnTx/>
                  <a:uFillTx/>
                  <a:latin typeface="Arial" panose="020B0604020202020204" pitchFamily="34" charset="0"/>
                  <a:ea typeface="Times New Roman" panose="02020603050405020304" pitchFamily="18" charset="0"/>
                  <a:cs typeface="Arial" panose="020B0604020202020204" pitchFamily="34" charset="0"/>
                </a:rPr>
                <a:t>.</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grpSp>
      <p:sp>
        <p:nvSpPr>
          <p:cNvPr id="16" name="Title 1">
            <a:extLst>
              <a:ext uri="{FF2B5EF4-FFF2-40B4-BE49-F238E27FC236}">
                <a16:creationId xmlns:a16="http://schemas.microsoft.com/office/drawing/2014/main" id="{62C3C5DB-3571-411B-963A-23117A1D471E}"/>
              </a:ext>
            </a:extLst>
          </p:cNvPr>
          <p:cNvSpPr txBox="1">
            <a:spLocks/>
          </p:cNvSpPr>
          <p:nvPr/>
        </p:nvSpPr>
        <p:spPr>
          <a:xfrm>
            <a:off x="1585640" y="533766"/>
            <a:ext cx="8454582" cy="373362"/>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400" b="1" kern="1200">
                <a:solidFill>
                  <a:srgbClr val="003764"/>
                </a:solidFill>
                <a:latin typeface="Arial" panose="020B0604020202020204" pitchFamily="34" charset="0"/>
                <a:ea typeface="+mj-ea"/>
                <a:cs typeface="Arial" panose="020B0604020202020204" pitchFamily="34" charset="0"/>
              </a:defRPr>
            </a:lvl1pPr>
          </a:lstStyle>
          <a:p>
            <a:pPr marL="0" marR="0" lvl="0" indent="0" algn="l" defTabSz="457200" rtl="0" eaLnBrk="1" fontAlgn="auto" latinLnBrk="0" hangingPunct="0">
              <a:lnSpc>
                <a:spcPct val="130000"/>
              </a:lnSpc>
              <a:spcBef>
                <a:spcPts val="0"/>
              </a:spcBef>
              <a:spcAft>
                <a:spcPts val="0"/>
              </a:spcAft>
              <a:buClrTx/>
              <a:buSzTx/>
              <a:buFontTx/>
              <a:buNone/>
              <a:tabLst>
                <a:tab pos="228600" algn="l"/>
                <a:tab pos="457200" algn="l"/>
              </a:tabLst>
              <a:defRPr/>
            </a:pP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To note: </a:t>
            </a:r>
            <a:r>
              <a:rPr kumimoji="0" lang="en-GB" sz="10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Personal, Social and Employability qualifications will be reformed, and be subject to a further consultation</a:t>
            </a:r>
          </a:p>
        </p:txBody>
      </p:sp>
      <p:sp>
        <p:nvSpPr>
          <p:cNvPr id="17" name="Content Placeholder 6">
            <a:extLst>
              <a:ext uri="{FF2B5EF4-FFF2-40B4-BE49-F238E27FC236}">
                <a16:creationId xmlns:a16="http://schemas.microsoft.com/office/drawing/2014/main" id="{9E8D244B-4A35-48CB-AEDC-9080942615D5}"/>
              </a:ext>
            </a:extLst>
          </p:cNvPr>
          <p:cNvSpPr>
            <a:spLocks noGrp="1"/>
          </p:cNvSpPr>
          <p:nvPr>
            <p:ph sz="quarter" idx="12"/>
          </p:nvPr>
        </p:nvSpPr>
        <p:spPr>
          <a:xfrm>
            <a:off x="156045" y="893051"/>
            <a:ext cx="8951271" cy="565017"/>
          </a:xfrm>
          <a:prstGeom prst="roundRect">
            <a:avLst/>
          </a:prstGeom>
          <a:solidFill>
            <a:schemeClr val="accent2">
              <a:lumMod val="60000"/>
              <a:lumOff val="40000"/>
            </a:schemeClr>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1200" b="1">
                <a:solidFill>
                  <a:schemeClr val="tx1"/>
                </a:solidFill>
              </a:rPr>
              <a:t>Entry level qualifications</a:t>
            </a:r>
          </a:p>
          <a:p>
            <a:pPr algn="ctr"/>
            <a:r>
              <a:rPr lang="en-GB" sz="1000" b="0">
                <a:solidFill>
                  <a:schemeClr val="tx1"/>
                </a:solidFill>
              </a:rPr>
              <a:t>Qualifications at entry level should focus on progression to level 1 “pre-technical” programmes </a:t>
            </a:r>
          </a:p>
        </p:txBody>
      </p:sp>
      <p:sp>
        <p:nvSpPr>
          <p:cNvPr id="18" name="Rectangle: Rounded Corners 17">
            <a:extLst>
              <a:ext uri="{FF2B5EF4-FFF2-40B4-BE49-F238E27FC236}">
                <a16:creationId xmlns:a16="http://schemas.microsoft.com/office/drawing/2014/main" id="{567DF7B3-1A48-4B51-8C8B-1DA70FABE97F}"/>
              </a:ext>
            </a:extLst>
          </p:cNvPr>
          <p:cNvSpPr/>
          <p:nvPr/>
        </p:nvSpPr>
        <p:spPr>
          <a:xfrm>
            <a:off x="7814291" y="3652015"/>
            <a:ext cx="952967" cy="1263442"/>
          </a:xfrm>
          <a:prstGeom prst="roundRect">
            <a:avLst/>
          </a:prstGeom>
          <a:solidFill>
            <a:schemeClr val="accent6">
              <a:lumMod val="40000"/>
              <a:lumOff val="60000"/>
            </a:schemeClr>
          </a:solidFill>
          <a:ln w="12700" cap="flat" cmpd="sng" algn="ctr">
            <a:solidFill>
              <a:sysClr val="windowText" lastClr="000000"/>
            </a:solidFill>
            <a:prstDash val="solid"/>
          </a:ln>
          <a:effectLst/>
        </p:spPr>
        <p:txBody>
          <a:bodyPr wrap="square" rtlCol="0" anchor="t">
            <a:noAutofit/>
          </a:bodyPr>
          <a:lstStyle/>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FSQs</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lang="en-GB" sz="900">
                <a:solidFill>
                  <a:srgbClr val="000000"/>
                </a:solidFill>
                <a:latin typeface="Arial" panose="020B0604020202020204" pitchFamily="34" charset="0"/>
                <a:ea typeface="Times New Roman" panose="02020603050405020304" pitchFamily="18" charset="0"/>
                <a:cs typeface="Arial" panose="020B0604020202020204" pitchFamily="34" charset="0"/>
              </a:rPr>
              <a:t>English</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Maths</a:t>
            </a:r>
          </a:p>
          <a:p>
            <a:pPr marL="226695" marR="0" lvl="0" indent="-226695" algn="ctr" defTabSz="914400" rtl="0" eaLnBrk="1" fontAlgn="auto" latinLnBrk="0" hangingPunct="1">
              <a:lnSpc>
                <a:spcPct val="115000"/>
              </a:lnSpc>
              <a:spcBef>
                <a:spcPts val="0"/>
              </a:spcBef>
              <a:spcAft>
                <a:spcPts val="0"/>
              </a:spcAft>
              <a:buClrTx/>
              <a:buSzTx/>
              <a:buFontTx/>
              <a:buNone/>
              <a:tabLst/>
              <a:defRPr/>
            </a:pPr>
            <a:r>
              <a:rPr lang="en-GB" sz="900">
                <a:solidFill>
                  <a:srgbClr val="000000"/>
                </a:solidFill>
                <a:latin typeface="Arial" panose="020B0604020202020204" pitchFamily="34" charset="0"/>
                <a:ea typeface="Times New Roman" panose="02020603050405020304" pitchFamily="18" charset="0"/>
                <a:cs typeface="Arial" panose="020B0604020202020204" pitchFamily="34" charset="0"/>
              </a:rPr>
              <a:t>Digital </a:t>
            </a:r>
            <a:endPar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19" name="Rectangle: Rounded Corners 18">
            <a:extLst>
              <a:ext uri="{FF2B5EF4-FFF2-40B4-BE49-F238E27FC236}">
                <a16:creationId xmlns:a16="http://schemas.microsoft.com/office/drawing/2014/main" id="{81EE4615-6F67-4A00-B8AB-2F8C75048AB2}"/>
              </a:ext>
            </a:extLst>
          </p:cNvPr>
          <p:cNvSpPr/>
          <p:nvPr/>
        </p:nvSpPr>
        <p:spPr>
          <a:xfrm>
            <a:off x="7859658" y="5171489"/>
            <a:ext cx="863934" cy="777634"/>
          </a:xfrm>
          <a:prstGeom prst="roundRect">
            <a:avLst/>
          </a:prstGeom>
          <a:solidFill>
            <a:schemeClr val="accent6">
              <a:lumMod val="40000"/>
              <a:lumOff val="60000"/>
            </a:schemeClr>
          </a:solidFill>
          <a:ln w="12700" cap="flat" cmpd="sng" algn="ctr">
            <a:solidFill>
              <a:sysClr val="windowText" lastClr="000000"/>
            </a:solidFill>
            <a:prstDash val="solid"/>
          </a:ln>
          <a:effectLst/>
        </p:spPr>
        <p:txBody>
          <a:bodyPr wrap="square" rtlCol="0" anchor="t">
            <a:noAutofit/>
          </a:bodyPr>
          <a:lstStyle/>
          <a:p>
            <a:pPr marL="228600" marR="0" lvl="0" indent="-228600" algn="ctr" defTabSz="914400" rtl="0" eaLnBrk="1" fontAlgn="auto" latinLnBrk="0" hangingPunct="1">
              <a:lnSpc>
                <a:spcPct val="115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226695" marR="0" lvl="0" indent="-226695" algn="ctr" defTabSz="914400" rtl="0" eaLnBrk="1" fontAlgn="auto" latinLnBrk="0" hangingPunct="1">
              <a:lnSpc>
                <a:spcPct val="115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EDSQs</a:t>
            </a:r>
            <a:endParaRPr kumimoji="0" lang="en-GB" sz="900" b="0" i="0" u="none" strike="noStrike" kern="1200" cap="none" spc="0" normalizeH="0" baseline="0" noProof="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pic>
        <p:nvPicPr>
          <p:cNvPr id="20" name="Picture 19" descr="A picture containing text&#10;&#10;Description automatically generated">
            <a:extLst>
              <a:ext uri="{FF2B5EF4-FFF2-40B4-BE49-F238E27FC236}">
                <a16:creationId xmlns:a16="http://schemas.microsoft.com/office/drawing/2014/main" id="{7383130C-AE11-44B2-B778-A689FC4EA5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456" y="169768"/>
            <a:ext cx="932282" cy="547628"/>
          </a:xfrm>
          <a:prstGeom prst="rect">
            <a:avLst/>
          </a:prstGeom>
        </p:spPr>
      </p:pic>
    </p:spTree>
    <p:extLst>
      <p:ext uri="{BB962C8B-B14F-4D97-AF65-F5344CB8AC3E}">
        <p14:creationId xmlns:p14="http://schemas.microsoft.com/office/powerpoint/2010/main" val="3915009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9E172E-6FBB-48B1-AC48-2DDFCB08AD9F}"/>
              </a:ext>
            </a:extLst>
          </p:cNvPr>
          <p:cNvSpPr>
            <a:spLocks noGrp="1"/>
          </p:cNvSpPr>
          <p:nvPr>
            <p:ph idx="1"/>
          </p:nvPr>
        </p:nvSpPr>
        <p:spPr>
          <a:xfrm>
            <a:off x="193540" y="1777899"/>
            <a:ext cx="8784971" cy="4531163"/>
          </a:xfrm>
        </p:spPr>
        <p:txBody>
          <a:bodyPr vert="horz" lIns="68580" tIns="34290" rIns="68580" bIns="34290" rtlCol="0" anchor="t">
            <a:normAutofit fontScale="85000" lnSpcReduction="10000"/>
          </a:bodyPr>
          <a:lstStyle/>
          <a:p>
            <a:pPr>
              <a:lnSpc>
                <a:spcPct val="114000"/>
              </a:lnSpc>
            </a:pPr>
            <a:r>
              <a:rPr lang="en-GB" sz="1800">
                <a:latin typeface="Arial"/>
                <a:cs typeface="Arial"/>
              </a:rPr>
              <a:t>PSE qualifications can help young people and adults unlock their potential and progress into the next stage of their lives.</a:t>
            </a:r>
            <a:endParaRPr lang="en-GB" sz="1800">
              <a:latin typeface="Arial" panose="020B0604020202020204" pitchFamily="34" charset="0"/>
              <a:cs typeface="Arial"/>
            </a:endParaRPr>
          </a:p>
          <a:p>
            <a:pPr>
              <a:lnSpc>
                <a:spcPct val="114000"/>
              </a:lnSpc>
            </a:pPr>
            <a:r>
              <a:rPr lang="en-GB" sz="1800">
                <a:latin typeface="Arial"/>
                <a:cs typeface="Arial"/>
              </a:rPr>
              <a:t>These qualifications can be especially important for those with SEND, from disadvantaged backgrounds or who have no, or very low, prior attainment.</a:t>
            </a:r>
          </a:p>
          <a:p>
            <a:pPr>
              <a:lnSpc>
                <a:spcPct val="114000"/>
              </a:lnSpc>
            </a:pPr>
            <a:r>
              <a:rPr lang="en-GB" sz="1800">
                <a:latin typeface="Arial"/>
                <a:cs typeface="Arial"/>
              </a:rPr>
              <a:t>Over time these qualifications have proliferated, leading to a complex system that is difficult to navigate and lacks clear markers of quality.</a:t>
            </a:r>
          </a:p>
          <a:p>
            <a:pPr>
              <a:lnSpc>
                <a:spcPct val="114000"/>
              </a:lnSpc>
            </a:pPr>
            <a:r>
              <a:rPr lang="en-GB" sz="1800">
                <a:latin typeface="Arial"/>
                <a:cs typeface="Arial"/>
              </a:rPr>
              <a:t>We propose to address these issues by developing national standards that set out core content, knowledge, skills and behaviours. In future, </a:t>
            </a:r>
            <a:r>
              <a:rPr lang="en-GB" sz="1800">
                <a:effectLst/>
                <a:latin typeface="Arial" panose="020B0604020202020204" pitchFamily="34" charset="0"/>
                <a:ea typeface="Times New Roman" panose="02020603050405020304" pitchFamily="18" charset="0"/>
                <a:cs typeface="Times New Roman" panose="02020603050405020304" pitchFamily="18" charset="0"/>
              </a:rPr>
              <a:t>only qualifications designed to meet the requirements of the standards would be in scope for funding approval.</a:t>
            </a:r>
          </a:p>
          <a:p>
            <a:pPr>
              <a:lnSpc>
                <a:spcPct val="114000"/>
              </a:lnSpc>
            </a:pPr>
            <a:r>
              <a:rPr lang="en-GB" sz="1800">
                <a:latin typeface="Arial"/>
                <a:cs typeface="Arial"/>
              </a:rPr>
              <a:t>We propose to develop standards for qualifications that deliver: </a:t>
            </a:r>
            <a:endParaRPr lang="en-GB" sz="1800">
              <a:latin typeface="Arial" panose="020B0604020202020204" pitchFamily="34" charset="0"/>
              <a:cs typeface="Arial"/>
            </a:endParaRPr>
          </a:p>
          <a:p>
            <a:pPr algn="ctr">
              <a:lnSpc>
                <a:spcPct val="114000"/>
              </a:lnSpc>
              <a:buFont typeface="Courier New" panose="02070309020205020404" pitchFamily="49" charset="0"/>
              <a:buChar char="o"/>
            </a:pPr>
            <a:r>
              <a:rPr lang="en-GB" sz="1800">
                <a:latin typeface="Arial"/>
                <a:cs typeface="Arial"/>
              </a:rPr>
              <a:t>Personal and social skills </a:t>
            </a:r>
            <a:endParaRPr lang="en-GB" sz="1800">
              <a:latin typeface="Arial" panose="020B0604020202020204" pitchFamily="34" charset="0"/>
              <a:cs typeface="Arial"/>
            </a:endParaRPr>
          </a:p>
          <a:p>
            <a:pPr algn="ctr">
              <a:lnSpc>
                <a:spcPct val="114000"/>
              </a:lnSpc>
              <a:buFont typeface="Courier New" panose="02070309020205020404" pitchFamily="49" charset="0"/>
              <a:buChar char="o"/>
            </a:pPr>
            <a:r>
              <a:rPr lang="en-GB" sz="1800">
                <a:latin typeface="Arial"/>
                <a:cs typeface="Arial"/>
              </a:rPr>
              <a:t>Employability skills</a:t>
            </a:r>
          </a:p>
          <a:p>
            <a:pPr algn="ctr">
              <a:lnSpc>
                <a:spcPct val="114000"/>
              </a:lnSpc>
              <a:buFont typeface="Courier New" panose="02070309020205020404" pitchFamily="49" charset="0"/>
              <a:buChar char="o"/>
            </a:pPr>
            <a:r>
              <a:rPr lang="en-GB" sz="1800">
                <a:latin typeface="Arial"/>
                <a:cs typeface="Arial"/>
              </a:rPr>
              <a:t>Independent living and life skills</a:t>
            </a:r>
          </a:p>
          <a:p>
            <a:pPr>
              <a:lnSpc>
                <a:spcPct val="114000"/>
              </a:lnSpc>
            </a:pPr>
            <a:r>
              <a:rPr lang="en-GB" sz="1800">
                <a:latin typeface="Arial"/>
                <a:cs typeface="Arial"/>
              </a:rPr>
              <a:t>Recognising the diversity of the cohort and the need for flexibility, we will design the standards collaboratively with the sector and industry, drawing on their combined knowledge and expertise.</a:t>
            </a:r>
            <a:endParaRPr lang="en-GB" sz="1800">
              <a:latin typeface="Arial" panose="020B0604020202020204" pitchFamily="34" charset="0"/>
              <a:cs typeface="Arial"/>
            </a:endParaRPr>
          </a:p>
          <a:p>
            <a:pPr>
              <a:lnSpc>
                <a:spcPct val="114000"/>
              </a:lnSpc>
            </a:pPr>
            <a:endParaRPr lang="en-GB" sz="1800">
              <a:latin typeface="Arial" panose="020B0604020202020204" pitchFamily="34" charset="0"/>
              <a:cs typeface="Arial"/>
            </a:endParaRPr>
          </a:p>
          <a:p>
            <a:pPr>
              <a:lnSpc>
                <a:spcPct val="114000"/>
              </a:lnSpc>
            </a:pPr>
            <a:endParaRPr lang="en-GB" sz="1400">
              <a:latin typeface="Arial"/>
              <a:cs typeface="Arial"/>
            </a:endParaRPr>
          </a:p>
        </p:txBody>
      </p:sp>
      <p:sp>
        <p:nvSpPr>
          <p:cNvPr id="11" name="TextBox 10">
            <a:extLst>
              <a:ext uri="{FF2B5EF4-FFF2-40B4-BE49-F238E27FC236}">
                <a16:creationId xmlns:a16="http://schemas.microsoft.com/office/drawing/2014/main" id="{DF6D4EF7-2356-4EEF-89E5-C0A2FA6773DF}"/>
              </a:ext>
            </a:extLst>
          </p:cNvPr>
          <p:cNvSpPr txBox="1"/>
          <p:nvPr/>
        </p:nvSpPr>
        <p:spPr>
          <a:xfrm>
            <a:off x="1470834" y="1131008"/>
            <a:ext cx="6202331" cy="415498"/>
          </a:xfrm>
          <a:prstGeom prst="rect">
            <a:avLst/>
          </a:prstGeom>
          <a:noFill/>
        </p:spPr>
        <p:txBody>
          <a:bodyPr wrap="square" rtlCol="0">
            <a:spAutoFit/>
          </a:bodyPr>
          <a:lstStyle/>
          <a:p>
            <a:pPr algn="ctr"/>
            <a:r>
              <a:rPr lang="en-GB" sz="2100" b="1">
                <a:solidFill>
                  <a:srgbClr val="104F75"/>
                </a:solidFill>
                <a:latin typeface="Arial" panose="020B0604020202020204" pitchFamily="34" charset="0"/>
                <a:cs typeface="Arial" panose="020B0604020202020204" pitchFamily="34" charset="0"/>
              </a:rPr>
              <a:t>Personal, social &amp; employability skills (PSE)</a:t>
            </a:r>
            <a:endParaRPr lang="en-GB" sz="2100">
              <a:solidFill>
                <a:srgbClr val="104F75"/>
              </a:solidFill>
            </a:endParaRPr>
          </a:p>
        </p:txBody>
      </p:sp>
      <p:pic>
        <p:nvPicPr>
          <p:cNvPr id="13" name="Picture 12" descr="A picture containing text&#10;&#10;Description automatically generated">
            <a:extLst>
              <a:ext uri="{FF2B5EF4-FFF2-40B4-BE49-F238E27FC236}">
                <a16:creationId xmlns:a16="http://schemas.microsoft.com/office/drawing/2014/main" id="{05DBF9DA-7A1F-4589-86D8-0505F9AFBD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662" y="548938"/>
            <a:ext cx="932282" cy="547628"/>
          </a:xfrm>
          <a:prstGeom prst="rect">
            <a:avLst/>
          </a:prstGeom>
        </p:spPr>
      </p:pic>
      <p:sp>
        <p:nvSpPr>
          <p:cNvPr id="2" name="Slide Number Placeholder 1">
            <a:extLst>
              <a:ext uri="{FF2B5EF4-FFF2-40B4-BE49-F238E27FC236}">
                <a16:creationId xmlns:a16="http://schemas.microsoft.com/office/drawing/2014/main" id="{6488DA51-4AB3-4E55-83E1-A59FB1ABBB97}"/>
              </a:ext>
            </a:extLst>
          </p:cNvPr>
          <p:cNvSpPr>
            <a:spLocks noGrp="1"/>
          </p:cNvSpPr>
          <p:nvPr>
            <p:ph type="sldNum" sz="quarter" idx="12"/>
          </p:nvPr>
        </p:nvSpPr>
        <p:spPr/>
        <p:txBody>
          <a:bodyPr/>
          <a:lstStyle/>
          <a:p>
            <a:fld id="{FC0930B0-7434-4ADA-93BB-9A87D668B3F2}" type="slidenum">
              <a:rPr lang="en-GB" smtClean="0"/>
              <a:t>7</a:t>
            </a:fld>
            <a:endParaRPr lang="en-GB"/>
          </a:p>
        </p:txBody>
      </p:sp>
    </p:spTree>
    <p:extLst>
      <p:ext uri="{BB962C8B-B14F-4D97-AF65-F5344CB8AC3E}">
        <p14:creationId xmlns:p14="http://schemas.microsoft.com/office/powerpoint/2010/main" val="2387464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CD781-9D5F-4F29-A3FD-CE675C3C87E9}"/>
              </a:ext>
            </a:extLst>
          </p:cNvPr>
          <p:cNvSpPr>
            <a:spLocks noGrp="1"/>
          </p:cNvSpPr>
          <p:nvPr>
            <p:ph type="title"/>
          </p:nvPr>
        </p:nvSpPr>
        <p:spPr>
          <a:xfrm>
            <a:off x="2117809" y="434975"/>
            <a:ext cx="7997763" cy="512514"/>
          </a:xfrm>
        </p:spPr>
        <p:txBody>
          <a:bodyPr/>
          <a:lstStyle/>
          <a:p>
            <a:r>
              <a:rPr lang="en-GB"/>
              <a:t>Proposed delivery timetable</a:t>
            </a:r>
          </a:p>
        </p:txBody>
      </p:sp>
      <p:graphicFrame>
        <p:nvGraphicFramePr>
          <p:cNvPr id="9" name="Content Placeholder 8" descr="Example table">
            <a:extLst>
              <a:ext uri="{FF2B5EF4-FFF2-40B4-BE49-F238E27FC236}">
                <a16:creationId xmlns:a16="http://schemas.microsoft.com/office/drawing/2014/main" id="{1B945C91-32C2-48A4-8C96-BB504C561C08}"/>
              </a:ext>
            </a:extLst>
          </p:cNvPr>
          <p:cNvGraphicFramePr>
            <a:graphicFrameLocks noGrp="1"/>
          </p:cNvGraphicFramePr>
          <p:nvPr>
            <p:ph sz="quarter" idx="12"/>
            <p:extLst>
              <p:ext uri="{D42A27DB-BD31-4B8C-83A1-F6EECF244321}">
                <p14:modId xmlns:p14="http://schemas.microsoft.com/office/powerpoint/2010/main" val="3334675009"/>
              </p:ext>
            </p:extLst>
          </p:nvPr>
        </p:nvGraphicFramePr>
        <p:xfrm>
          <a:off x="411175" y="1428651"/>
          <a:ext cx="8117223" cy="4717081"/>
        </p:xfrm>
        <a:graphic>
          <a:graphicData uri="http://schemas.openxmlformats.org/drawingml/2006/table">
            <a:tbl>
              <a:tblPr firstRow="1" bandRow="1">
                <a:tableStyleId>{21E4AEA4-8DFA-4A89-87EB-49C32662AFE0}</a:tableStyleId>
              </a:tblPr>
              <a:tblGrid>
                <a:gridCol w="1791923">
                  <a:extLst>
                    <a:ext uri="{9D8B030D-6E8A-4147-A177-3AD203B41FA5}">
                      <a16:colId xmlns:a16="http://schemas.microsoft.com/office/drawing/2014/main" val="1451857553"/>
                    </a:ext>
                  </a:extLst>
                </a:gridCol>
                <a:gridCol w="4479721">
                  <a:extLst>
                    <a:ext uri="{9D8B030D-6E8A-4147-A177-3AD203B41FA5}">
                      <a16:colId xmlns:a16="http://schemas.microsoft.com/office/drawing/2014/main" val="19975151"/>
                    </a:ext>
                  </a:extLst>
                </a:gridCol>
                <a:gridCol w="1845579">
                  <a:extLst>
                    <a:ext uri="{9D8B030D-6E8A-4147-A177-3AD203B41FA5}">
                      <a16:colId xmlns:a16="http://schemas.microsoft.com/office/drawing/2014/main" val="150693405"/>
                    </a:ext>
                  </a:extLst>
                </a:gridCol>
              </a:tblGrid>
              <a:tr h="393242">
                <a:tc>
                  <a:txBody>
                    <a:bodyPr/>
                    <a:lstStyle/>
                    <a:p>
                      <a:pPr algn="ctr"/>
                      <a:r>
                        <a:rPr lang="en-GB" sz="1200">
                          <a:solidFill>
                            <a:schemeClr val="tx1"/>
                          </a:solidFill>
                        </a:rPr>
                        <a:t>Date of first teaching</a:t>
                      </a:r>
                    </a:p>
                  </a:txBody>
                  <a:tcPr anchor="ctr">
                    <a:solidFill>
                      <a:schemeClr val="accent2">
                        <a:lumMod val="20000"/>
                        <a:lumOff val="80000"/>
                      </a:schemeClr>
                    </a:solidFill>
                  </a:tcPr>
                </a:tc>
                <a:tc>
                  <a:txBody>
                    <a:bodyPr/>
                    <a:lstStyle/>
                    <a:p>
                      <a:pPr marL="0" marR="0" lvl="0" indent="0" algn="ctr" defTabSz="685783" rtl="0" eaLnBrk="1" fontAlgn="auto" latinLnBrk="0" hangingPunct="1">
                        <a:lnSpc>
                          <a:spcPct val="100000"/>
                        </a:lnSpc>
                        <a:spcBef>
                          <a:spcPts val="0"/>
                        </a:spcBef>
                        <a:spcAft>
                          <a:spcPts val="0"/>
                        </a:spcAft>
                        <a:buClrTx/>
                        <a:buSzTx/>
                        <a:buFontTx/>
                        <a:buNone/>
                        <a:tabLst/>
                        <a:defRPr/>
                      </a:pPr>
                      <a:r>
                        <a:rPr lang="en-GB" sz="1200">
                          <a:solidFill>
                            <a:schemeClr val="tx1"/>
                          </a:solidFill>
                        </a:rPr>
                        <a:t>Reformed qualifications approved</a:t>
                      </a:r>
                    </a:p>
                  </a:txBody>
                  <a:tcPr anchor="ctr">
                    <a:solidFill>
                      <a:schemeClr val="accent2">
                        <a:lumMod val="20000"/>
                        <a:lumOff val="80000"/>
                      </a:schemeClr>
                    </a:solidFill>
                  </a:tcPr>
                </a:tc>
                <a:tc>
                  <a:txBody>
                    <a:bodyPr/>
                    <a:lstStyle/>
                    <a:p>
                      <a:pPr marL="0" marR="0" lvl="0" indent="0" algn="ctr" defTabSz="685783" rtl="0" eaLnBrk="1" fontAlgn="auto" latinLnBrk="0" hangingPunct="1">
                        <a:lnSpc>
                          <a:spcPct val="100000"/>
                        </a:lnSpc>
                        <a:spcBef>
                          <a:spcPts val="0"/>
                        </a:spcBef>
                        <a:spcAft>
                          <a:spcPts val="0"/>
                        </a:spcAft>
                        <a:buClrTx/>
                        <a:buSzTx/>
                        <a:buFontTx/>
                        <a:buNone/>
                        <a:tabLst/>
                        <a:defRPr/>
                      </a:pPr>
                      <a:r>
                        <a:rPr lang="en-GB" sz="1200">
                          <a:solidFill>
                            <a:schemeClr val="tx1"/>
                          </a:solidFill>
                        </a:rPr>
                        <a:t>Defund</a:t>
                      </a:r>
                    </a:p>
                  </a:txBody>
                  <a:tcPr anchor="ctr">
                    <a:solidFill>
                      <a:schemeClr val="accent2">
                        <a:lumMod val="20000"/>
                        <a:lumOff val="80000"/>
                      </a:schemeClr>
                    </a:solidFill>
                  </a:tcPr>
                </a:tc>
                <a:extLst>
                  <a:ext uri="{0D108BD9-81ED-4DB2-BD59-A6C34878D82A}">
                    <a16:rowId xmlns:a16="http://schemas.microsoft.com/office/drawing/2014/main" val="505863142"/>
                  </a:ext>
                </a:extLst>
              </a:tr>
              <a:tr h="1154030">
                <a:tc>
                  <a:txBody>
                    <a:bodyPr/>
                    <a:lstStyle/>
                    <a:p>
                      <a:r>
                        <a:rPr lang="en-GB" sz="1200"/>
                        <a:t>September 2024</a:t>
                      </a:r>
                    </a:p>
                  </a:txBody>
                  <a:tcPr anchor="ctr">
                    <a:solidFill>
                      <a:schemeClr val="accent5">
                        <a:lumMod val="20000"/>
                        <a:lumOff val="80000"/>
                      </a:schemeClr>
                    </a:solidFill>
                  </a:tcPr>
                </a:tc>
                <a:tc>
                  <a:txBody>
                    <a:bodyPr/>
                    <a:lstStyle/>
                    <a:p>
                      <a:r>
                        <a:rPr lang="en-GB" sz="1200" b="0" u="sng" kern="1200">
                          <a:solidFill>
                            <a:schemeClr val="dk1"/>
                          </a:solidFill>
                          <a:effectLst/>
                          <a:latin typeface="+mn-lt"/>
                          <a:ea typeface="+mn-ea"/>
                          <a:cs typeface="+mn-cs"/>
                        </a:rPr>
                        <a:t>Level 2 qualifications in Construction</a:t>
                      </a:r>
                    </a:p>
                    <a:p>
                      <a:endParaRPr lang="en-GB" sz="1200" b="0" kern="1200">
                        <a:solidFill>
                          <a:schemeClr val="dk1"/>
                        </a:solidFill>
                        <a:effectLst/>
                        <a:latin typeface="+mn-lt"/>
                        <a:ea typeface="+mn-ea"/>
                        <a:cs typeface="+mn-cs"/>
                      </a:endParaRPr>
                    </a:p>
                    <a:p>
                      <a:r>
                        <a:rPr lang="en-GB" sz="1200" kern="1200">
                          <a:solidFill>
                            <a:schemeClr val="dk1"/>
                          </a:solidFill>
                          <a:effectLst/>
                          <a:latin typeface="+mn-lt"/>
                          <a:ea typeface="+mn-ea"/>
                          <a:cs typeface="+mn-cs"/>
                        </a:rPr>
                        <a:t>Group 2 - Occupational-entry qualifications in construction for young people and adults</a:t>
                      </a:r>
                    </a:p>
                    <a:p>
                      <a:endParaRPr lang="en-GB" sz="1200" kern="1200">
                        <a:solidFill>
                          <a:schemeClr val="dk1"/>
                        </a:solidFill>
                        <a:effectLst/>
                        <a:latin typeface="+mn-lt"/>
                        <a:ea typeface="+mn-ea"/>
                        <a:cs typeface="+mn-cs"/>
                      </a:endParaRPr>
                    </a:p>
                    <a:p>
                      <a:r>
                        <a:rPr lang="en-GB" sz="1200" kern="1200">
                          <a:solidFill>
                            <a:schemeClr val="dk1"/>
                          </a:solidFill>
                          <a:effectLst/>
                          <a:latin typeface="+mn-lt"/>
                          <a:ea typeface="+mn-ea"/>
                          <a:cs typeface="+mn-cs"/>
                        </a:rPr>
                        <a:t>Group 3 – Occupational-focus qualifications in construction for adults</a:t>
                      </a:r>
                    </a:p>
                    <a:p>
                      <a:endParaRPr lang="en-GB" sz="1200"/>
                    </a:p>
                  </a:txBody>
                  <a:tcPr anchor="ctr">
                    <a:solidFill>
                      <a:schemeClr val="accent5">
                        <a:lumMod val="20000"/>
                        <a:lumOff val="80000"/>
                      </a:schemeClr>
                    </a:solidFill>
                  </a:tcPr>
                </a:tc>
                <a:tc>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lang="en-GB" sz="1200" kern="1200">
                          <a:solidFill>
                            <a:schemeClr val="dk1"/>
                          </a:solidFill>
                          <a:effectLst/>
                          <a:latin typeface="+mn-lt"/>
                          <a:ea typeface="+mn-ea"/>
                          <a:cs typeface="+mn-cs"/>
                        </a:rPr>
                        <a:t>Construction qualifications at level 2, which are in scope of groups 2 and 3, that are not approved through the reform process</a:t>
                      </a:r>
                    </a:p>
                  </a:txBody>
                  <a:tcPr anchor="ctr">
                    <a:solidFill>
                      <a:schemeClr val="accent5">
                        <a:lumMod val="20000"/>
                        <a:lumOff val="80000"/>
                      </a:schemeClr>
                    </a:solidFill>
                  </a:tcPr>
                </a:tc>
                <a:extLst>
                  <a:ext uri="{0D108BD9-81ED-4DB2-BD59-A6C34878D82A}">
                    <a16:rowId xmlns:a16="http://schemas.microsoft.com/office/drawing/2014/main" val="3063532055"/>
                  </a:ext>
                </a:extLst>
              </a:tr>
              <a:tr h="976487">
                <a:tc>
                  <a:txBody>
                    <a:bodyPr/>
                    <a:lstStyle/>
                    <a:p>
                      <a:r>
                        <a:rPr lang="en-GB" sz="1200"/>
                        <a:t>September 2025 or September 2026</a:t>
                      </a:r>
                    </a:p>
                  </a:txBody>
                  <a:tcPr anchor="ctr">
                    <a:solidFill>
                      <a:schemeClr val="accent2">
                        <a:lumMod val="20000"/>
                        <a:lumOff val="80000"/>
                      </a:schemeClr>
                    </a:solidFill>
                  </a:tcPr>
                </a:tc>
                <a:tc>
                  <a:txBody>
                    <a:bodyPr/>
                    <a:lstStyle/>
                    <a:p>
                      <a:pPr marL="0" indent="-228600" algn="l" defTabSz="685783" rtl="0" eaLnBrk="1" latinLnBrk="0" hangingPunct="1">
                        <a:lnSpc>
                          <a:spcPct val="130000"/>
                        </a:lnSpc>
                      </a:pPr>
                      <a:r>
                        <a:rPr lang="en-GB" sz="1200" u="none" kern="1200">
                          <a:solidFill>
                            <a:schemeClr val="dk1"/>
                          </a:solidFill>
                          <a:latin typeface="+mn-lt"/>
                          <a:ea typeface="+mn-ea"/>
                          <a:cs typeface="+mn-cs"/>
                        </a:rPr>
                        <a:t>All other level 2 qualifications in groups 1 to 7 (excluding ESOL and PSE)</a:t>
                      </a:r>
                    </a:p>
                  </a:txBody>
                  <a:tcPr anchor="ctr">
                    <a:solidFill>
                      <a:schemeClr val="accent2">
                        <a:lumMod val="20000"/>
                        <a:lumOff val="80000"/>
                      </a:schemeClr>
                    </a:solidFill>
                  </a:tcPr>
                </a:tc>
                <a:tc>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lang="en-GB" sz="1200" kern="1200" noProof="0">
                          <a:solidFill>
                            <a:schemeClr val="dk1"/>
                          </a:solidFill>
                          <a:effectLst/>
                          <a:latin typeface="+mn-lt"/>
                          <a:ea typeface="+mn-ea"/>
                          <a:cs typeface="+mn-cs"/>
                        </a:rPr>
                        <a:t>All other level 2</a:t>
                      </a:r>
                    </a:p>
                    <a:p>
                      <a:pPr marL="0" marR="0" lvl="0" indent="0" algn="l" defTabSz="685783" rtl="0" eaLnBrk="1" fontAlgn="auto" latinLnBrk="0" hangingPunct="1">
                        <a:lnSpc>
                          <a:spcPct val="100000"/>
                        </a:lnSpc>
                        <a:spcBef>
                          <a:spcPts val="0"/>
                        </a:spcBef>
                        <a:spcAft>
                          <a:spcPts val="0"/>
                        </a:spcAft>
                        <a:buClrTx/>
                        <a:buSzTx/>
                        <a:buFontTx/>
                        <a:buNone/>
                        <a:tabLst/>
                        <a:defRPr/>
                      </a:pPr>
                      <a:r>
                        <a:rPr lang="en-GB" sz="1200" kern="1200" noProof="0">
                          <a:solidFill>
                            <a:schemeClr val="dk1"/>
                          </a:solidFill>
                          <a:effectLst/>
                          <a:latin typeface="+mn-lt"/>
                          <a:ea typeface="+mn-ea"/>
                          <a:cs typeface="+mn-cs"/>
                        </a:rPr>
                        <a:t>qualifications </a:t>
                      </a:r>
                    </a:p>
                    <a:p>
                      <a:pPr marL="0" marR="0" lvl="0" indent="0" algn="l" defTabSz="685783" rtl="0" eaLnBrk="1" fontAlgn="auto" latinLnBrk="0" hangingPunct="1">
                        <a:lnSpc>
                          <a:spcPct val="100000"/>
                        </a:lnSpc>
                        <a:spcBef>
                          <a:spcPts val="0"/>
                        </a:spcBef>
                        <a:spcAft>
                          <a:spcPts val="0"/>
                        </a:spcAft>
                        <a:buClrTx/>
                        <a:buSzTx/>
                        <a:buFontTx/>
                        <a:buNone/>
                        <a:tabLst/>
                        <a:defRPr/>
                      </a:pPr>
                      <a:r>
                        <a:rPr lang="en-GB" sz="1200" kern="1200" noProof="0">
                          <a:solidFill>
                            <a:schemeClr val="dk1"/>
                          </a:solidFill>
                          <a:effectLst/>
                          <a:latin typeface="+mn-lt"/>
                          <a:ea typeface="+mn-ea"/>
                          <a:cs typeface="+mn-cs"/>
                        </a:rPr>
                        <a:t>(excluding ESOL </a:t>
                      </a:r>
                    </a:p>
                    <a:p>
                      <a:pPr marL="0" marR="0" lvl="0" indent="0" algn="l" defTabSz="685783" rtl="0" eaLnBrk="1" fontAlgn="auto" latinLnBrk="0" hangingPunct="1">
                        <a:lnSpc>
                          <a:spcPct val="100000"/>
                        </a:lnSpc>
                        <a:spcBef>
                          <a:spcPts val="0"/>
                        </a:spcBef>
                        <a:spcAft>
                          <a:spcPts val="0"/>
                        </a:spcAft>
                        <a:buClrTx/>
                        <a:buSzTx/>
                        <a:buFontTx/>
                        <a:buNone/>
                        <a:tabLst/>
                        <a:defRPr/>
                      </a:pPr>
                      <a:r>
                        <a:rPr lang="en-GB" sz="1200" kern="1200" noProof="0">
                          <a:solidFill>
                            <a:schemeClr val="dk1"/>
                          </a:solidFill>
                          <a:effectLst/>
                          <a:latin typeface="+mn-lt"/>
                          <a:ea typeface="+mn-ea"/>
                          <a:cs typeface="+mn-cs"/>
                        </a:rPr>
                        <a:t>and PSE)</a:t>
                      </a:r>
                    </a:p>
                    <a:p>
                      <a:pPr marL="0" marR="0" lvl="0" indent="0" algn="l" defTabSz="685783" rtl="0" eaLnBrk="1" fontAlgn="auto" latinLnBrk="0" hangingPunct="1">
                        <a:lnSpc>
                          <a:spcPct val="100000"/>
                        </a:lnSpc>
                        <a:spcBef>
                          <a:spcPts val="0"/>
                        </a:spcBef>
                        <a:spcAft>
                          <a:spcPts val="0"/>
                        </a:spcAft>
                        <a:buClrTx/>
                        <a:buSzTx/>
                        <a:buFontTx/>
                        <a:buNone/>
                        <a:tabLst/>
                        <a:defRPr/>
                      </a:pPr>
                      <a:endParaRPr lang="en-GB" sz="1200" kern="1200">
                        <a:solidFill>
                          <a:schemeClr val="dk1"/>
                        </a:solidFill>
                        <a:effectLst/>
                        <a:latin typeface="+mn-lt"/>
                        <a:ea typeface="+mn-ea"/>
                        <a:cs typeface="+mn-cs"/>
                      </a:endParaRPr>
                    </a:p>
                  </a:txBody>
                  <a:tcPr anchor="ctr">
                    <a:solidFill>
                      <a:schemeClr val="accent2">
                        <a:lumMod val="20000"/>
                        <a:lumOff val="80000"/>
                      </a:schemeClr>
                    </a:solidFill>
                  </a:tcPr>
                </a:tc>
                <a:extLst>
                  <a:ext uri="{0D108BD9-81ED-4DB2-BD59-A6C34878D82A}">
                    <a16:rowId xmlns:a16="http://schemas.microsoft.com/office/drawing/2014/main" val="826887550"/>
                  </a:ext>
                </a:extLst>
              </a:tr>
              <a:tr h="1763519">
                <a:tc>
                  <a:txBody>
                    <a:bodyPr/>
                    <a:lstStyle/>
                    <a:p>
                      <a:pPr marL="0" algn="l" defTabSz="685783" rtl="0" eaLnBrk="1" latinLnBrk="0" hangingPunct="1"/>
                      <a:r>
                        <a:rPr lang="en-GB" sz="1200" kern="1200">
                          <a:solidFill>
                            <a:schemeClr val="dk1"/>
                          </a:solidFill>
                          <a:latin typeface="+mn-lt"/>
                          <a:ea typeface="+mn-ea"/>
                          <a:cs typeface="+mn-cs"/>
                        </a:rPr>
                        <a:t>September 2027</a:t>
                      </a:r>
                    </a:p>
                  </a:txBody>
                  <a:tcPr anchor="ctr">
                    <a:solidFill>
                      <a:schemeClr val="accent5">
                        <a:lumMod val="20000"/>
                        <a:lumOff val="80000"/>
                      </a:schemeClr>
                    </a:solidFill>
                  </a:tcPr>
                </a:tc>
                <a:tc>
                  <a:txBody>
                    <a:bodyPr/>
                    <a:lstStyle/>
                    <a:p>
                      <a:pPr marL="0" indent="-228600" algn="l" defTabSz="685783" rtl="0" eaLnBrk="1" latinLnBrk="0" hangingPunct="1">
                        <a:lnSpc>
                          <a:spcPct val="130000"/>
                        </a:lnSpc>
                      </a:pPr>
                      <a:r>
                        <a:rPr lang="en-GB" sz="1200" u="none" kern="1200">
                          <a:solidFill>
                            <a:schemeClr val="dk1"/>
                          </a:solidFill>
                          <a:latin typeface="+mn-lt"/>
                          <a:ea typeface="+mn-ea"/>
                          <a:cs typeface="+mn-cs"/>
                        </a:rPr>
                        <a:t>All qualifications at level 1 and entry level in groups 9 to 17</a:t>
                      </a:r>
                    </a:p>
                    <a:p>
                      <a:pPr marL="0" indent="-228600" algn="l" defTabSz="685783" rtl="0" eaLnBrk="1" latinLnBrk="0" hangingPunct="1">
                        <a:lnSpc>
                          <a:spcPct val="130000"/>
                        </a:lnSpc>
                      </a:pPr>
                      <a:r>
                        <a:rPr lang="en-GB" sz="1200" u="none" kern="1200">
                          <a:solidFill>
                            <a:schemeClr val="dk1"/>
                          </a:solidFill>
                          <a:latin typeface="+mn-lt"/>
                          <a:ea typeface="+mn-ea"/>
                          <a:cs typeface="+mn-cs"/>
                        </a:rPr>
                        <a:t> </a:t>
                      </a:r>
                    </a:p>
                    <a:p>
                      <a:pPr marL="0" indent="-228600" algn="l" defTabSz="685783" rtl="0" eaLnBrk="1" latinLnBrk="0" hangingPunct="1">
                        <a:lnSpc>
                          <a:spcPct val="130000"/>
                        </a:lnSpc>
                      </a:pPr>
                      <a:r>
                        <a:rPr lang="en-GB" sz="1200" u="none" kern="1200">
                          <a:solidFill>
                            <a:schemeClr val="dk1"/>
                          </a:solidFill>
                          <a:latin typeface="+mn-lt"/>
                          <a:ea typeface="+mn-ea"/>
                          <a:cs typeface="+mn-cs"/>
                        </a:rPr>
                        <a:t>All English, maths (L1B) and ESOL (L2B) qualifications</a:t>
                      </a:r>
                    </a:p>
                    <a:p>
                      <a:pPr marL="0" indent="-228600" algn="l" defTabSz="685783" rtl="0" eaLnBrk="1" latinLnBrk="0" hangingPunct="1">
                        <a:lnSpc>
                          <a:spcPct val="130000"/>
                        </a:lnSpc>
                      </a:pPr>
                      <a:endParaRPr lang="en-GB" sz="1200" u="none" kern="1200">
                        <a:solidFill>
                          <a:schemeClr val="dk1"/>
                        </a:solidFill>
                        <a:latin typeface="+mn-lt"/>
                        <a:ea typeface="+mn-ea"/>
                        <a:cs typeface="+mn-cs"/>
                      </a:endParaRPr>
                    </a:p>
                    <a:p>
                      <a:pPr marL="0" indent="-228600" algn="l" defTabSz="685783" rtl="0" eaLnBrk="1" latinLnBrk="0" hangingPunct="1">
                        <a:lnSpc>
                          <a:spcPct val="130000"/>
                        </a:lnSpc>
                      </a:pPr>
                      <a:r>
                        <a:rPr lang="en-GB" sz="1200" u="none" kern="1200">
                          <a:solidFill>
                            <a:schemeClr val="dk1"/>
                          </a:solidFill>
                          <a:latin typeface="+mn-lt"/>
                          <a:ea typeface="+mn-ea"/>
                          <a:cs typeface="+mn-cs"/>
                        </a:rPr>
                        <a:t>All PSE qualifications</a:t>
                      </a:r>
                    </a:p>
                    <a:p>
                      <a:pPr marL="0" algn="l" defTabSz="685783" rtl="0" eaLnBrk="1" latinLnBrk="0" hangingPunct="1"/>
                      <a:endParaRPr lang="en-GB" sz="1200" kern="1200">
                        <a:solidFill>
                          <a:schemeClr val="dk1"/>
                        </a:solidFill>
                        <a:latin typeface="+mn-lt"/>
                        <a:ea typeface="+mn-ea"/>
                        <a:cs typeface="+mn-cs"/>
                      </a:endParaRPr>
                    </a:p>
                  </a:txBody>
                  <a:tcPr anchor="ctr">
                    <a:solidFill>
                      <a:schemeClr val="accent5">
                        <a:lumMod val="20000"/>
                        <a:lumOff val="80000"/>
                      </a:schemeClr>
                    </a:solidFill>
                  </a:tcPr>
                </a:tc>
                <a:tc>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lang="en-GB" sz="1200">
                          <a:effectLst/>
                        </a:rPr>
                        <a:t>All remaining level 2 and below qualifications</a:t>
                      </a:r>
                      <a:endParaRPr lang="en-GB" sz="1200">
                        <a:effectLst/>
                        <a:latin typeface="Arial" panose="020B0604020202020204" pitchFamily="34" charset="0"/>
                        <a:ea typeface="Times New Roman" panose="02020603050405020304" pitchFamily="18" charset="0"/>
                        <a:cs typeface="Times New Roman" panose="02020603050405020304" pitchFamily="18" charset="0"/>
                      </a:endParaRPr>
                    </a:p>
                    <a:p>
                      <a:pPr marL="0" algn="l" defTabSz="685783" rtl="0" eaLnBrk="1" latinLnBrk="0" hangingPunct="1"/>
                      <a:endParaRPr lang="en-GB" sz="1200" kern="1200">
                        <a:solidFill>
                          <a:schemeClr val="dk1"/>
                        </a:solidFill>
                        <a:latin typeface="+mn-lt"/>
                        <a:ea typeface="+mn-ea"/>
                        <a:cs typeface="+mn-cs"/>
                      </a:endParaRPr>
                    </a:p>
                  </a:txBody>
                  <a:tcPr anchor="ctr">
                    <a:solidFill>
                      <a:schemeClr val="accent5">
                        <a:lumMod val="20000"/>
                        <a:lumOff val="80000"/>
                      </a:schemeClr>
                    </a:solidFill>
                  </a:tcPr>
                </a:tc>
                <a:extLst>
                  <a:ext uri="{0D108BD9-81ED-4DB2-BD59-A6C34878D82A}">
                    <a16:rowId xmlns:a16="http://schemas.microsoft.com/office/drawing/2014/main" val="3956869394"/>
                  </a:ext>
                </a:extLst>
              </a:tr>
            </a:tbl>
          </a:graphicData>
        </a:graphic>
      </p:graphicFrame>
      <p:sp>
        <p:nvSpPr>
          <p:cNvPr id="4" name="Slide Number Placeholder 3">
            <a:extLst>
              <a:ext uri="{FF2B5EF4-FFF2-40B4-BE49-F238E27FC236}">
                <a16:creationId xmlns:a16="http://schemas.microsoft.com/office/drawing/2014/main" id="{6E9E0D0E-85B9-487D-ABD4-76A14355165E}"/>
              </a:ext>
              <a:ext uri="{C183D7F6-B498-43B3-948B-1728B52AA6E4}">
                <adec:decorative xmlns:adec="http://schemas.microsoft.com/office/drawing/2017/decorative" val="1"/>
              </a:ext>
            </a:extLst>
          </p:cNvPr>
          <p:cNvSpPr>
            <a:spLocks noGrp="1"/>
          </p:cNvSpPr>
          <p:nvPr>
            <p:ph type="sldNum" sz="quarter" idx="11"/>
          </p:nvPr>
        </p:nvSpPr>
        <p:spPr/>
        <p:txBody>
          <a:bodyPr/>
          <a:lstStyle/>
          <a:p>
            <a:fld id="{4FAB73BC-B049-4115-A692-8D63A059BFB8}" type="slidenum">
              <a:rPr lang="en-GB" smtClean="0"/>
              <a:pPr/>
              <a:t>8</a:t>
            </a:fld>
            <a:endParaRPr lang="en-GB"/>
          </a:p>
        </p:txBody>
      </p:sp>
      <p:sp>
        <p:nvSpPr>
          <p:cNvPr id="6" name="Content Placeholder 4">
            <a:extLst>
              <a:ext uri="{FF2B5EF4-FFF2-40B4-BE49-F238E27FC236}">
                <a16:creationId xmlns:a16="http://schemas.microsoft.com/office/drawing/2014/main" id="{460BD07E-B30C-4A6E-8467-31C57F364B08}"/>
              </a:ext>
            </a:extLst>
          </p:cNvPr>
          <p:cNvSpPr txBox="1">
            <a:spLocks/>
          </p:cNvSpPr>
          <p:nvPr/>
        </p:nvSpPr>
        <p:spPr>
          <a:xfrm>
            <a:off x="449357" y="967089"/>
            <a:ext cx="7986713" cy="4246187"/>
          </a:xfrm>
          <a:prstGeom prst="rect">
            <a:avLst/>
          </a:prstGeom>
        </p:spPr>
        <p:txBody>
          <a:bodyPr vert="horz" lIns="0" tIns="0" rIns="0" bIns="0" rtlCol="0" anchor="t">
            <a:noAutofit/>
          </a:bodyPr>
          <a:lst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r>
              <a:rPr lang="en-GB">
                <a:latin typeface="Arial"/>
                <a:cs typeface="Arial"/>
              </a:rPr>
              <a:t>Our proposed delivery timetable for level 2 and below reform is set out below:</a:t>
            </a:r>
          </a:p>
          <a:p>
            <a:endParaRPr lang="en-GB"/>
          </a:p>
        </p:txBody>
      </p:sp>
      <p:pic>
        <p:nvPicPr>
          <p:cNvPr id="7" name="Picture 6" descr="A picture containing text&#10;&#10;Description automatically generated">
            <a:extLst>
              <a:ext uri="{FF2B5EF4-FFF2-40B4-BE49-F238E27FC236}">
                <a16:creationId xmlns:a16="http://schemas.microsoft.com/office/drawing/2014/main" id="{FD0A0A0E-72A1-4974-B80C-9293C833AD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175" y="350595"/>
            <a:ext cx="932282" cy="547628"/>
          </a:xfrm>
          <a:prstGeom prst="rect">
            <a:avLst/>
          </a:prstGeom>
        </p:spPr>
      </p:pic>
    </p:spTree>
    <p:extLst>
      <p:ext uri="{BB962C8B-B14F-4D97-AF65-F5344CB8AC3E}">
        <p14:creationId xmlns:p14="http://schemas.microsoft.com/office/powerpoint/2010/main" val="292957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1281C5-09C7-43EE-A8D6-EF484248E679}"/>
              </a:ext>
            </a:extLst>
          </p:cNvPr>
          <p:cNvSpPr>
            <a:spLocks noGrp="1"/>
          </p:cNvSpPr>
          <p:nvPr>
            <p:ph idx="1"/>
          </p:nvPr>
        </p:nvSpPr>
        <p:spPr>
          <a:xfrm>
            <a:off x="323967" y="1723967"/>
            <a:ext cx="8512215" cy="4993704"/>
          </a:xfrm>
        </p:spPr>
        <p:txBody>
          <a:bodyPr>
            <a:normAutofit fontScale="25000" lnSpcReduction="20000"/>
          </a:bodyPr>
          <a:lstStyle/>
          <a:p>
            <a:r>
              <a:rPr lang="en-GB" sz="1350" u="sng">
                <a:ea typeface="Times New Roman" panose="02020603050405020304" pitchFamily="18" charset="0"/>
              </a:rPr>
              <a:t> </a:t>
            </a:r>
            <a:endParaRPr lang="en-GB" sz="5500" u="sng">
              <a:ea typeface="Times New Roman" panose="02020603050405020304" pitchFamily="18" charset="0"/>
            </a:endParaRPr>
          </a:p>
          <a:p>
            <a:r>
              <a:rPr lang="en-GB" sz="7200">
                <a:ea typeface="Times New Roman" panose="02020603050405020304" pitchFamily="18" charset="0"/>
              </a:rPr>
              <a:t>Launch date: 2</a:t>
            </a:r>
            <a:r>
              <a:rPr lang="en-GB" sz="7200" baseline="30000">
                <a:ea typeface="Times New Roman" panose="02020603050405020304" pitchFamily="18" charset="0"/>
              </a:rPr>
              <a:t>nd</a:t>
            </a:r>
            <a:r>
              <a:rPr lang="en-GB" sz="7200">
                <a:ea typeface="Times New Roman" panose="02020603050405020304" pitchFamily="18" charset="0"/>
              </a:rPr>
              <a:t> March 2022</a:t>
            </a:r>
          </a:p>
          <a:p>
            <a:r>
              <a:rPr lang="en-GB" sz="7200">
                <a:ea typeface="Times New Roman" panose="02020603050405020304" pitchFamily="18" charset="0"/>
              </a:rPr>
              <a:t>Duration: 8 weeks</a:t>
            </a:r>
          </a:p>
          <a:p>
            <a:r>
              <a:rPr lang="en-GB" sz="7200">
                <a:ea typeface="Times New Roman" panose="02020603050405020304" pitchFamily="18" charset="0"/>
              </a:rPr>
              <a:t>Closing date: 27</a:t>
            </a:r>
            <a:r>
              <a:rPr lang="en-GB" sz="7200" baseline="30000">
                <a:ea typeface="Times New Roman" panose="02020603050405020304" pitchFamily="18" charset="0"/>
              </a:rPr>
              <a:t>th</a:t>
            </a:r>
            <a:r>
              <a:rPr lang="en-GB" sz="7200">
                <a:ea typeface="Times New Roman" panose="02020603050405020304" pitchFamily="18" charset="0"/>
              </a:rPr>
              <a:t> April 2022</a:t>
            </a:r>
          </a:p>
          <a:p>
            <a:endParaRPr lang="en-GB" sz="7200">
              <a:ea typeface="Times New Roman" panose="02020603050405020304" pitchFamily="18" charset="0"/>
            </a:endParaRPr>
          </a:p>
          <a:p>
            <a:r>
              <a:rPr lang="en-GB" sz="7200" b="1"/>
              <a:t>Respond online</a:t>
            </a:r>
            <a:r>
              <a:rPr lang="en-GB" sz="7200"/>
              <a:t>: </a:t>
            </a:r>
          </a:p>
          <a:p>
            <a:r>
              <a:rPr lang="en-GB" sz="6400" u="sng">
                <a:solidFill>
                  <a:srgbClr val="0070C0"/>
                </a:solidFill>
                <a:effectLst/>
                <a:latin typeface="Arial" panose="020B0604020202020204" pitchFamily="34" charset="0"/>
                <a:ea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http://www.gov.uk/government/consultations/review-of-post-16-qualifications-at-level-2-and-below</a:t>
            </a:r>
            <a:r>
              <a:rPr lang="en-GB" sz="6400">
                <a:solidFill>
                  <a:srgbClr val="0070C0"/>
                </a:solidFill>
              </a:rPr>
              <a:t> </a:t>
            </a:r>
          </a:p>
          <a:p>
            <a:pPr hangingPunct="0">
              <a:lnSpc>
                <a:spcPct val="130000"/>
              </a:lnSpc>
            </a:pPr>
            <a:r>
              <a:rPr lang="en-GB" sz="7200">
                <a:effectLst/>
                <a:latin typeface="Arial" panose="020B0604020202020204" pitchFamily="34" charset="0"/>
                <a:ea typeface="Arial" panose="020B0604020202020204" pitchFamily="34" charset="0"/>
                <a:cs typeface="Arial" panose="020B0604020202020204" pitchFamily="34" charset="0"/>
              </a:rPr>
              <a:t>To help us analyse the responses, please use this online system wherever possible.</a:t>
            </a:r>
            <a:r>
              <a:rPr lang="en-GB" sz="7200">
                <a:effectLst/>
                <a:latin typeface="Arial" panose="020B0604020202020204" pitchFamily="34" charset="0"/>
                <a:ea typeface="Times New Roman" panose="02020603050405020304" pitchFamily="18" charset="0"/>
                <a:cs typeface="Times New Roman" panose="02020603050405020304" pitchFamily="18" charset="0"/>
              </a:rPr>
              <a:t> </a:t>
            </a:r>
          </a:p>
          <a:p>
            <a:pPr hangingPunct="0">
              <a:lnSpc>
                <a:spcPct val="130000"/>
              </a:lnSpc>
            </a:pPr>
            <a:r>
              <a:rPr lang="en-GB" sz="4500">
                <a:effectLst/>
                <a:latin typeface="Arial" panose="020B0604020202020204" pitchFamily="34" charset="0"/>
                <a:ea typeface="Times New Roman" panose="02020603050405020304" pitchFamily="18" charset="0"/>
                <a:cs typeface="Times New Roman" panose="02020603050405020304" pitchFamily="18" charset="0"/>
              </a:rPr>
              <a:t> </a:t>
            </a:r>
          </a:p>
          <a:p>
            <a:pPr hangingPunct="0">
              <a:lnSpc>
                <a:spcPct val="130000"/>
              </a:lnSpc>
            </a:pPr>
            <a:r>
              <a:rPr lang="en-GB" sz="7200">
                <a:effectLst/>
                <a:latin typeface="Arial" panose="020B0604020202020204" pitchFamily="34" charset="0"/>
                <a:ea typeface="Times New Roman" panose="02020603050405020304" pitchFamily="18" charset="0"/>
                <a:cs typeface="Times New Roman" panose="02020603050405020304" pitchFamily="18" charset="0"/>
              </a:rPr>
              <a:t>If, for exceptional reasons, you are unable to use the online system and require an accessible version, please contact:</a:t>
            </a:r>
            <a:endParaRPr lang="en-GB" sz="4500" b="1">
              <a:effectLst/>
              <a:latin typeface="Arial" panose="020B0604020202020204" pitchFamily="34" charset="0"/>
              <a:ea typeface="Times New Roman" panose="02020603050405020304" pitchFamily="18" charset="0"/>
              <a:cs typeface="Times New Roman" panose="02020603050405020304" pitchFamily="18" charset="0"/>
            </a:endParaRPr>
          </a:p>
          <a:p>
            <a:pPr hangingPunct="0">
              <a:lnSpc>
                <a:spcPct val="130000"/>
              </a:lnSpc>
            </a:pPr>
            <a:r>
              <a:rPr lang="en-GB" sz="7200" b="1">
                <a:effectLst/>
                <a:latin typeface="Arial" panose="020B0604020202020204" pitchFamily="34" charset="0"/>
                <a:ea typeface="Times New Roman" panose="02020603050405020304" pitchFamily="18" charset="0"/>
                <a:cs typeface="Times New Roman" panose="02020603050405020304" pitchFamily="18" charset="0"/>
              </a:rPr>
              <a:t>By email:</a:t>
            </a:r>
            <a:r>
              <a:rPr lang="en-GB" sz="7200">
                <a:effectLst/>
                <a:latin typeface="Arial" panose="020B0604020202020204" pitchFamily="34" charset="0"/>
                <a:ea typeface="Times New Roman" panose="02020603050405020304" pitchFamily="18" charset="0"/>
                <a:cs typeface="Times New Roman" panose="02020603050405020304" pitchFamily="18" charset="0"/>
              </a:rPr>
              <a:t> </a:t>
            </a:r>
            <a:r>
              <a:rPr lang="en-GB" sz="6400" u="sng">
                <a:solidFill>
                  <a:srgbClr val="0070C0"/>
                </a:solidFill>
                <a:effectLst/>
                <a:latin typeface="Arial" panose="020B0604020202020204" pitchFamily="34" charset="0"/>
                <a:ea typeface="Times New Roman" panose="02020603050405020304" pitchFamily="18" charset="0"/>
                <a:cs typeface="Arial" panose="020B0604020202020204" pitchFamily="34" charset="0"/>
                <a:hlinkClick r:id="rId3">
                  <a:extLst>
                    <a:ext uri="{A12FA001-AC4F-418D-AE19-62706E023703}">
                      <ahyp:hlinkClr xmlns:ahyp="http://schemas.microsoft.com/office/drawing/2018/hyperlinkcolor" val="tx"/>
                    </a:ext>
                  </a:extLst>
                </a:hlinkClick>
              </a:rPr>
              <a:t>Post16level2andbelow.CONSULTATION@education.gov.uk</a:t>
            </a:r>
            <a:endParaRPr lang="en-GB" sz="64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en-GB" sz="1050"/>
          </a:p>
        </p:txBody>
      </p:sp>
      <p:sp>
        <p:nvSpPr>
          <p:cNvPr id="9" name="TextBox 8">
            <a:extLst>
              <a:ext uri="{FF2B5EF4-FFF2-40B4-BE49-F238E27FC236}">
                <a16:creationId xmlns:a16="http://schemas.microsoft.com/office/drawing/2014/main" id="{32632D2F-7F29-4D8D-BEC1-4940EE03A553}"/>
              </a:ext>
            </a:extLst>
          </p:cNvPr>
          <p:cNvSpPr txBox="1"/>
          <p:nvPr/>
        </p:nvSpPr>
        <p:spPr>
          <a:xfrm>
            <a:off x="1629170" y="882587"/>
            <a:ext cx="6202331" cy="461665"/>
          </a:xfrm>
          <a:prstGeom prst="rect">
            <a:avLst/>
          </a:prstGeom>
          <a:noFill/>
        </p:spPr>
        <p:txBody>
          <a:bodyPr wrap="square" rtlCol="0">
            <a:spAutoFit/>
          </a:bodyPr>
          <a:lstStyle/>
          <a:p>
            <a:pPr algn="ctr"/>
            <a:r>
              <a:rPr lang="en-GB" sz="2400" b="1">
                <a:solidFill>
                  <a:srgbClr val="104F75"/>
                </a:solidFill>
                <a:latin typeface="Arial" panose="020B0604020202020204" pitchFamily="34" charset="0"/>
                <a:cs typeface="Arial" panose="020B0604020202020204" pitchFamily="34" charset="0"/>
              </a:rPr>
              <a:t>How and when to respond</a:t>
            </a:r>
          </a:p>
        </p:txBody>
      </p:sp>
      <p:pic>
        <p:nvPicPr>
          <p:cNvPr id="11" name="Picture 10" descr="A picture containing text&#10;&#10;Description automatically generated">
            <a:extLst>
              <a:ext uri="{FF2B5EF4-FFF2-40B4-BE49-F238E27FC236}">
                <a16:creationId xmlns:a16="http://schemas.microsoft.com/office/drawing/2014/main" id="{EA2EDC8E-A7B0-4583-8307-2949FCED4EC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8477" y="416909"/>
            <a:ext cx="932282" cy="547628"/>
          </a:xfrm>
          <a:prstGeom prst="rect">
            <a:avLst/>
          </a:prstGeom>
        </p:spPr>
      </p:pic>
    </p:spTree>
    <p:extLst>
      <p:ext uri="{BB962C8B-B14F-4D97-AF65-F5344CB8AC3E}">
        <p14:creationId xmlns:p14="http://schemas.microsoft.com/office/powerpoint/2010/main" val="127505465"/>
      </p:ext>
    </p:extLst>
  </p:cSld>
  <p:clrMapOvr>
    <a:masterClrMapping/>
  </p:clrMapOvr>
</p:sld>
</file>

<file path=ppt/theme/theme1.xml><?xml version="1.0" encoding="utf-8"?>
<a:theme xmlns:a="http://schemas.openxmlformats.org/drawingml/2006/main" name="Basis">
  <a:themeElements>
    <a:clrScheme name="DfE 2207">
      <a:dk1>
        <a:srgbClr val="000000"/>
      </a:dk1>
      <a:lt1>
        <a:srgbClr val="FFFFFF"/>
      </a:lt1>
      <a:dk2>
        <a:srgbClr val="000000"/>
      </a:dk2>
      <a:lt2>
        <a:srgbClr val="FFFFFF"/>
      </a:lt2>
      <a:accent1>
        <a:srgbClr val="183860"/>
      </a:accent1>
      <a:accent2>
        <a:srgbClr val="EB5C5D"/>
      </a:accent2>
      <a:accent3>
        <a:srgbClr val="2BBAD9"/>
      </a:accent3>
      <a:accent4>
        <a:srgbClr val="A3D55F"/>
      </a:accent4>
      <a:accent5>
        <a:srgbClr val="DF7CB0"/>
      </a:accent5>
      <a:accent6>
        <a:srgbClr val="774B99"/>
      </a:accent6>
      <a:hlink>
        <a:srgbClr val="183860"/>
      </a:hlink>
      <a:folHlink>
        <a:srgbClr val="2BBAD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6.7269_DfE_Presentation_Ppt_PC_Standard_FINAL_040821.potx" id="{3DED29C4-3B9C-4EB2-86EC-DFCFE556EBD7}" vid="{C48AABDF-E673-45FF-9AED-BFDC978911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DFE 7269">
      <a:dk1>
        <a:srgbClr val="000000"/>
      </a:dk1>
      <a:lt1>
        <a:srgbClr val="FFFFFF"/>
      </a:lt1>
      <a:dk2>
        <a:srgbClr val="000000"/>
      </a:dk2>
      <a:lt2>
        <a:srgbClr val="FFFFFF"/>
      </a:lt2>
      <a:accent1>
        <a:srgbClr val="003764"/>
      </a:accent1>
      <a:accent2>
        <a:srgbClr val="8DCF6A"/>
      </a:accent2>
      <a:accent3>
        <a:srgbClr val="05C2DF"/>
      </a:accent3>
      <a:accent4>
        <a:srgbClr val="8347AD"/>
      </a:accent4>
      <a:accent5>
        <a:srgbClr val="F478C4"/>
      </a:accent5>
      <a:accent6>
        <a:srgbClr val="FF5A5A"/>
      </a:accent6>
      <a:hlink>
        <a:srgbClr val="003764"/>
      </a:hlink>
      <a:folHlink>
        <a:srgbClr val="00BCDD"/>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DFE 7269">
      <a:dk1>
        <a:srgbClr val="000000"/>
      </a:dk1>
      <a:lt1>
        <a:srgbClr val="FFFFFF"/>
      </a:lt1>
      <a:dk2>
        <a:srgbClr val="000000"/>
      </a:dk2>
      <a:lt2>
        <a:srgbClr val="FFFFFF"/>
      </a:lt2>
      <a:accent1>
        <a:srgbClr val="003764"/>
      </a:accent1>
      <a:accent2>
        <a:srgbClr val="8DCF6A"/>
      </a:accent2>
      <a:accent3>
        <a:srgbClr val="05C2DF"/>
      </a:accent3>
      <a:accent4>
        <a:srgbClr val="8347AD"/>
      </a:accent4>
      <a:accent5>
        <a:srgbClr val="F478C4"/>
      </a:accent5>
      <a:accent6>
        <a:srgbClr val="FF5A5A"/>
      </a:accent6>
      <a:hlink>
        <a:srgbClr val="003764"/>
      </a:hlink>
      <a:folHlink>
        <a:srgbClr val="00BCDD"/>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ec07c698-60f5-424f-b9af-f4c59398b511" ContentTypeId="0x010100545E941595ED5448BA61900FDDAFF313" PreviousValue="false"/>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TaxCatchAll xmlns="8c566321-f672-4e06-a901-b5e72b4c4357">
      <Value>4</Value>
      <Value>3</Value>
      <Value>2</Value>
      <Value>1</Value>
    </TaxCatchAll>
    <p6919dbb65844893b164c5f63a6f0eeb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a484111e-5b24-4ad9-9778-c536c8c88985</TermId>
        </TermInfo>
      </Terms>
    </p6919dbb65844893b164c5f63a6f0eeb>
    <c02f73938b5741d4934b358b31a1b80f xmlns="8c566321-f672-4e06-a901-b5e72b4c4357">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0884c477-2e62-47ea-b19c-5af6e91124c5</TermId>
        </TermInfo>
      </Terms>
    </c02f73938b5741d4934b358b31a1b80f>
    <f6ec388a6d534bab86a259abd1bfa088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cc08a6d4-dfde-4d0f-bd85-069ebcef80d5</TermId>
        </TermInfo>
      </Terms>
    </f6ec388a6d534bab86a259abd1bfa088>
    <i98b064926ea4fbe8f5b88c394ff652b xmlns="8c566321-f672-4e06-a901-b5e72b4c4357">
      <Terms xmlns="http://schemas.microsoft.com/office/infopath/2007/PartnerControls"/>
    </i98b064926ea4fbe8f5b88c394ff652b>
    <_dlc_DocId xmlns="ba2294b9-6d6a-4c9b-a125-9e4b98f52ed2">C3EAEF3VPW2N-496729705-64930</_dlc_DocId>
    <_dlc_DocIdUrl xmlns="ba2294b9-6d6a-4c9b-a125-9e4b98f52ed2">
      <Url>https://educationgovuk.sharepoint.com/sites/lvedfe00112/_layouts/15/DocIdRedir.aspx?ID=C3EAEF3VPW2N-496729705-64930</Url>
      <Description>C3EAEF3VPW2N-496729705-64930</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Official Document" ma:contentTypeID="0x010100545E941595ED5448BA61900FDDAFF31300D0D37B8F7EFF8E4BB5E1EC050E9CEDCF" ma:contentTypeVersion="9" ma:contentTypeDescription="" ma:contentTypeScope="" ma:versionID="6668f9a3bd59e789d8f4076d42027205">
  <xsd:schema xmlns:xsd="http://www.w3.org/2001/XMLSchema" xmlns:xs="http://www.w3.org/2001/XMLSchema" xmlns:p="http://schemas.microsoft.com/office/2006/metadata/properties" xmlns:ns2="8c566321-f672-4e06-a901-b5e72b4c4357" xmlns:ns3="ba2294b9-6d6a-4c9b-a125-9e4b98f52ed2" targetNamespace="http://schemas.microsoft.com/office/2006/metadata/properties" ma:root="true" ma:fieldsID="2fa3023e2f93ce6ea0cffceccc96a396" ns2:_="" ns3:_="">
    <xsd:import namespace="8c566321-f672-4e06-a901-b5e72b4c4357"/>
    <xsd:import namespace="ba2294b9-6d6a-4c9b-a125-9e4b98f52ed2"/>
    <xsd:element name="properties">
      <xsd:complexType>
        <xsd:sequence>
          <xsd:element name="documentManagement">
            <xsd:complexType>
              <xsd:all>
                <xsd:element ref="ns2:TaxCatchAll" minOccurs="0"/>
                <xsd:element ref="ns2:TaxCatchAllLabel" minOccurs="0"/>
                <xsd:element ref="ns2:f6ec388a6d534bab86a259abd1bfa088" minOccurs="0"/>
                <xsd:element ref="ns2:p6919dbb65844893b164c5f63a6f0eeb" minOccurs="0"/>
                <xsd:element ref="ns2:c02f73938b5741d4934b358b31a1b80f" minOccurs="0"/>
                <xsd:element ref="ns2:i98b064926ea4fbe8f5b88c394ff652b"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566321-f672-4e06-a901-b5e72b4c4357"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56c87caa-903c-4d64-8ec8-009dcdb2a733}" ma:internalName="TaxCatchAll" ma:showField="CatchAllData" ma:web="f51c8bac-171f-4b9d-86fa-8c03f41933b3">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56c87caa-903c-4d64-8ec8-009dcdb2a733}" ma:internalName="TaxCatchAllLabel" ma:readOnly="true" ma:showField="CatchAllDataLabel" ma:web="f51c8bac-171f-4b9d-86fa-8c03f41933b3">
      <xsd:complexType>
        <xsd:complexContent>
          <xsd:extension base="dms:MultiChoiceLookup">
            <xsd:sequence>
              <xsd:element name="Value" type="dms:Lookup" maxOccurs="unbounded" minOccurs="0" nillable="true"/>
            </xsd:sequence>
          </xsd:extension>
        </xsd:complexContent>
      </xsd:complexType>
    </xsd:element>
    <xsd:element name="f6ec388a6d534bab86a259abd1bfa088" ma:index="10" ma:taxonomy="true" ma:internalName="f6ec388a6d534bab86a259abd1bfa088" ma:taxonomyFieldName="DfeOrganisationalUnit" ma:displayName="Organisational Unit" ma:readOnly="false" ma:default="4;#DfE|cc08a6d4-dfde-4d0f-bd85-069ebcef80d5" ma:fieldId="{f6ec388a-6d53-4bab-86a2-59abd1bfa088}" ma:sspId="ec07c698-60f5-424f-b9af-f4c59398b511" ma:termSetId="b3e263f6-0ab6-425a-b3de-0e67f2faf769" ma:anchorId="00000000-0000-0000-0000-000000000000" ma:open="false" ma:isKeyword="false">
      <xsd:complexType>
        <xsd:sequence>
          <xsd:element ref="pc:Terms" minOccurs="0" maxOccurs="1"/>
        </xsd:sequence>
      </xsd:complexType>
    </xsd:element>
    <xsd:element name="p6919dbb65844893b164c5f63a6f0eeb" ma:index="12" ma:taxonomy="true" ma:internalName="p6919dbb65844893b164c5f63a6f0eeb" ma:taxonomyFieldName="DfeOwner" ma:displayName="Owner" ma:readOnly="false" ma:default="2;#DfE|a484111e-5b24-4ad9-9778-c536c8c88985" ma:fieldId="{96919dbb-6584-4893-b164-c5f63a6f0eeb}" ma:sspId="ec07c698-60f5-424f-b9af-f4c59398b511" ma:termSetId="12161dbb-b36f-4439-aef1-21e7cc922807" ma:anchorId="00000000-0000-0000-0000-000000000000" ma:open="false" ma:isKeyword="false">
      <xsd:complexType>
        <xsd:sequence>
          <xsd:element ref="pc:Terms" minOccurs="0" maxOccurs="1"/>
        </xsd:sequence>
      </xsd:complexType>
    </xsd:element>
    <xsd:element name="c02f73938b5741d4934b358b31a1b80f" ma:index="14" ma:taxonomy="true" ma:internalName="c02f73938b5741d4934b358b31a1b80f" ma:taxonomyFieldName="DfeRights_x003a_ProtectiveMarking" ma:displayName="Rights: Protective Marking" ma:readOnly="false" ma:default="3;#Official|0884c477-2e62-47ea-b19c-5af6e91124c5" ma:fieldId="{c02f7393-8b57-41d4-934b-358b31a1b80f}" ma:sspId="ec07c698-60f5-424f-b9af-f4c59398b511" ma:termSetId="7870c18b-dc34-46a1-adf5-a571f0cac88b" ma:anchorId="00000000-0000-0000-0000-000000000000" ma:open="false" ma:isKeyword="false">
      <xsd:complexType>
        <xsd:sequence>
          <xsd:element ref="pc:Terms" minOccurs="0" maxOccurs="1"/>
        </xsd:sequence>
      </xsd:complexType>
    </xsd:element>
    <xsd:element name="i98b064926ea4fbe8f5b88c394ff652b" ma:index="16" nillable="true" ma:taxonomy="true" ma:internalName="i98b064926ea4fbe8f5b88c394ff652b" ma:taxonomyFieldName="DfeSubject" ma:displayName="Subject" ma:default="" ma:fieldId="{298b0649-26ea-4fbe-8f5b-88c394ff652b}" ma:taxonomyMulti="true" ma:sspId="ec07c698-60f5-424f-b9af-f4c59398b511" ma:termSetId="2f3a6c16-0983-4d36-8f82-2cb41f34c00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a2294b9-6d6a-4c9b-a125-9e4b98f52ed2" elementFormDefault="qualified">
    <xsd:import namespace="http://schemas.microsoft.com/office/2006/documentManagement/types"/>
    <xsd:import namespace="http://schemas.microsoft.com/office/infopath/2007/PartnerControls"/>
    <xsd:element name="_dlc_DocId" ma:index="18" nillable="true" ma:displayName="Document ID Value" ma:description="The value of the document ID assigned to this item." ma:internalName="_dlc_DocId" ma:readOnly="true">
      <xsd:simpleType>
        <xsd:restriction base="dms:Text"/>
      </xsd:simpleType>
    </xsd:element>
    <xsd:element name="_dlc_DocIdUrl" ma:index="1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D361BC4-2B6B-4185-A15C-D2503E621B47}">
  <ds:schemaRefs>
    <ds:schemaRef ds:uri="Microsoft.SharePoint.Taxonomy.ContentTypeSync"/>
  </ds:schemaRefs>
</ds:datastoreItem>
</file>

<file path=customXml/itemProps2.xml><?xml version="1.0" encoding="utf-8"?>
<ds:datastoreItem xmlns:ds="http://schemas.openxmlformats.org/officeDocument/2006/customXml" ds:itemID="{5DC1A76E-2E63-445A-9FEA-F7A5AFA4B1BB}">
  <ds:schemaRefs>
    <ds:schemaRef ds:uri="http://schemas.microsoft.com/sharepoint/events"/>
  </ds:schemaRefs>
</ds:datastoreItem>
</file>

<file path=customXml/itemProps3.xml><?xml version="1.0" encoding="utf-8"?>
<ds:datastoreItem xmlns:ds="http://schemas.openxmlformats.org/officeDocument/2006/customXml" ds:itemID="{70F64540-2A8E-4B26-B593-4B973BB58323}">
  <ds:schemaRefs>
    <ds:schemaRef ds:uri="http://purl.org/dc/elements/1.1/"/>
    <ds:schemaRef ds:uri="8c566321-f672-4e06-a901-b5e72b4c4357"/>
    <ds:schemaRef ds:uri="http://schemas.microsoft.com/office/2006/documentManagement/types"/>
    <ds:schemaRef ds:uri="http://purl.org/dc/dcmitype/"/>
    <ds:schemaRef ds:uri="http://www.w3.org/XML/1998/namespace"/>
    <ds:schemaRef ds:uri="http://schemas.microsoft.com/office/2006/metadata/properties"/>
    <ds:schemaRef ds:uri="ba2294b9-6d6a-4c9b-a125-9e4b98f52ed2"/>
    <ds:schemaRef ds:uri="http://schemas.microsoft.com/office/infopath/2007/PartnerControls"/>
    <ds:schemaRef ds:uri="http://schemas.openxmlformats.org/package/2006/metadata/core-properties"/>
    <ds:schemaRef ds:uri="http://purl.org/dc/terms/"/>
  </ds:schemaRefs>
</ds:datastoreItem>
</file>

<file path=customXml/itemProps4.xml><?xml version="1.0" encoding="utf-8"?>
<ds:datastoreItem xmlns:ds="http://schemas.openxmlformats.org/officeDocument/2006/customXml" ds:itemID="{A9FD687F-077F-4EE8-A8A1-D16CE2B97BE7}">
  <ds:schemaRefs>
    <ds:schemaRef ds:uri="8c566321-f672-4e06-a901-b5e72b4c4357"/>
    <ds:schemaRef ds:uri="ba2294b9-6d6a-4c9b-a125-9e4b98f52ed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5.xml><?xml version="1.0" encoding="utf-8"?>
<ds:datastoreItem xmlns:ds="http://schemas.openxmlformats.org/officeDocument/2006/customXml" ds:itemID="{F499ED08-1DE3-45B0-AFEF-0F8FA1065B3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1678</Words>
  <Application>Microsoft Office PowerPoint</Application>
  <PresentationFormat>On-screen Show (4:3)</PresentationFormat>
  <Paragraphs>265</Paragraphs>
  <Slides>9</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Arial</vt:lpstr>
      <vt:lpstr>Calibri</vt:lpstr>
      <vt:lpstr>Calibri Light</vt:lpstr>
      <vt:lpstr>Corbel</vt:lpstr>
      <vt:lpstr>Courier New</vt:lpstr>
      <vt:lpstr>Basis</vt:lpstr>
      <vt:lpstr>Office Theme</vt:lpstr>
      <vt:lpstr>Post-16 review of qualifications at level 2 and below - Consultation</vt:lpstr>
      <vt:lpstr>PowerPoint Presentation</vt:lpstr>
      <vt:lpstr>PowerPoint Presentation</vt:lpstr>
      <vt:lpstr>Proposed level 2 qualifications landscape</vt:lpstr>
      <vt:lpstr>Proposed level 1 qualifications landscape  </vt:lpstr>
      <vt:lpstr>Proposed entry level qualifications landscape</vt:lpstr>
      <vt:lpstr>PowerPoint Presentation</vt:lpstr>
      <vt:lpstr>Proposed delivery timetable</vt:lpstr>
      <vt:lpstr>PowerPoint Presentation</vt:lpstr>
    </vt:vector>
  </TitlesOfParts>
  <Manager>DfE</Manager>
  <Company>DfE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subject>[Subtitle]</dc:subject>
  <dc:creator>BAINES, Jacqueline</dc:creator>
  <cp:keywords>[Add keywords]</cp:keywords>
  <cp:lastModifiedBy>APPLEBY, Sophie</cp:lastModifiedBy>
  <cp:revision>1</cp:revision>
  <dcterms:created xsi:type="dcterms:W3CDTF">2021-09-13T12:15:31Z</dcterms:created>
  <dcterms:modified xsi:type="dcterms:W3CDTF">2022-04-01T07:05:46Z</dcterms:modified>
  <cp:category>DfE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0x010100545E941595ED5448BA61900FDDAFF31300D0D37B8F7EFF8E4BB5E1EC050E9CEDCF</vt:lpwstr>
  </property>
  <property fmtid="{D5CDD505-2E9C-101B-9397-08002B2CF9AE}" pid="3" name="Site">
    <vt:lpwstr>22;#Communic​ati​ons|60b3cc5e-d979-4a7a-b73d-c058e341a548</vt:lpwstr>
  </property>
  <property fmtid="{D5CDD505-2E9C-101B-9397-08002B2CF9AE}" pid="4" name="cf01b81f267a4ae7a066de4ca5a45f7c">
    <vt:lpwstr>Official|0884c477-2e62-47ea-b19c-5af6e91124c5</vt:lpwstr>
  </property>
  <property fmtid="{D5CDD505-2E9C-101B-9397-08002B2CF9AE}" pid="5" name="pd0bfabaa6cb47f7bff41b54a8405b46">
    <vt:lpwstr>Higher and Further Education Directorate|8e4de78d-00ab-41fd-818b-e7393d959bab</vt:lpwstr>
  </property>
  <property fmtid="{D5CDD505-2E9C-101B-9397-08002B2CF9AE}" pid="6" name="afedf6f4583d4414b8b49f98bd7a4a38">
    <vt:lpwstr>DfE|a484111e-5b24-4ad9-9778-c536c8c88985</vt:lpwstr>
  </property>
  <property fmtid="{D5CDD505-2E9C-101B-9397-08002B2CF9AE}" pid="7" name="DfeOwner">
    <vt:lpwstr>2;#DfE|a484111e-5b24-4ad9-9778-c536c8c88985</vt:lpwstr>
  </property>
  <property fmtid="{D5CDD505-2E9C-101B-9397-08002B2CF9AE}" pid="8" name="_dlc_DocIdItemGuid">
    <vt:lpwstr>88965bb4-f913-4dcb-be5a-bfec6468b897</vt:lpwstr>
  </property>
  <property fmtid="{D5CDD505-2E9C-101B-9397-08002B2CF9AE}" pid="9" name="DfeOrganisationalUnit">
    <vt:lpwstr>4;#DfE|cc08a6d4-dfde-4d0f-bd85-069ebcef80d5</vt:lpwstr>
  </property>
  <property fmtid="{D5CDD505-2E9C-101B-9397-08002B2CF9AE}" pid="10" name="DfeRights:ProtectiveMarking">
    <vt:lpwstr>3;#Official|0884c477-2e62-47ea-b19c-5af6e91124c5</vt:lpwstr>
  </property>
  <property fmtid="{D5CDD505-2E9C-101B-9397-08002B2CF9AE}" pid="11" name="cbd89a3d90af4054933af136d81ae271">
    <vt:lpwstr/>
  </property>
  <property fmtid="{D5CDD505-2E9C-101B-9397-08002B2CF9AE}" pid="12" name="Rights:ProtectiveMarking">
    <vt:lpwstr>3;#Official|0884c477-2e62-47ea-b19c-5af6e91124c5</vt:lpwstr>
  </property>
  <property fmtid="{D5CDD505-2E9C-101B-9397-08002B2CF9AE}" pid="13" name="c0e8f78731f34305bd83ee7a944e5d31">
    <vt:lpwstr/>
  </property>
  <property fmtid="{D5CDD505-2E9C-101B-9397-08002B2CF9AE}" pid="14" name="Function">
    <vt:lpwstr/>
  </property>
  <property fmtid="{D5CDD505-2E9C-101B-9397-08002B2CF9AE}" pid="15" name="Subject1">
    <vt:lpwstr/>
  </property>
  <property fmtid="{D5CDD505-2E9C-101B-9397-08002B2CF9AE}" pid="16" name="SiteType">
    <vt:lpwstr/>
  </property>
  <property fmtid="{D5CDD505-2E9C-101B-9397-08002B2CF9AE}" pid="17" name="OrganisationalUnit">
    <vt:lpwstr>1;#Higher and Further Education Directorate|8e4de78d-00ab-41fd-818b-e7393d959bab</vt:lpwstr>
  </property>
  <property fmtid="{D5CDD505-2E9C-101B-9397-08002B2CF9AE}" pid="18" name="Owner">
    <vt:lpwstr>2;#DfE|a484111e-5b24-4ad9-9778-c536c8c88985</vt:lpwstr>
  </property>
  <property fmtid="{D5CDD505-2E9C-101B-9397-08002B2CF9AE}" pid="19" name="e001803101cc486883c488742a9b195f">
    <vt:lpwstr/>
  </property>
  <property fmtid="{D5CDD505-2E9C-101B-9397-08002B2CF9AE}" pid="20" name="DfeSubject">
    <vt:lpwstr/>
  </property>
</Properties>
</file>