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6"/>
  </p:notesMasterIdLst>
  <p:handoutMasterIdLst>
    <p:handoutMasterId r:id="rId27"/>
  </p:handoutMasterIdLst>
  <p:sldIdLst>
    <p:sldId id="256" r:id="rId6"/>
    <p:sldId id="266" r:id="rId7"/>
    <p:sldId id="261" r:id="rId8"/>
    <p:sldId id="291" r:id="rId9"/>
    <p:sldId id="287" r:id="rId10"/>
    <p:sldId id="290" r:id="rId11"/>
    <p:sldId id="293" r:id="rId12"/>
    <p:sldId id="307" r:id="rId13"/>
    <p:sldId id="308" r:id="rId14"/>
    <p:sldId id="309" r:id="rId15"/>
    <p:sldId id="310" r:id="rId16"/>
    <p:sldId id="294" r:id="rId17"/>
    <p:sldId id="311" r:id="rId18"/>
    <p:sldId id="312" r:id="rId19"/>
    <p:sldId id="313" r:id="rId20"/>
    <p:sldId id="295" r:id="rId21"/>
    <p:sldId id="305" r:id="rId22"/>
    <p:sldId id="306" r:id="rId23"/>
    <p:sldId id="296" r:id="rId24"/>
    <p:sldId id="264" r:id="rId25"/>
  </p:sldIdLst>
  <p:sldSz cx="12192000" cy="6858000"/>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67" autoAdjust="0"/>
    <p:restoredTop sz="86241" autoAdjust="0"/>
  </p:normalViewPr>
  <p:slideViewPr>
    <p:cSldViewPr snapToGrid="0">
      <p:cViewPr varScale="1">
        <p:scale>
          <a:sx n="51" d="100"/>
          <a:sy n="51" d="100"/>
        </p:scale>
        <p:origin x="624"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4939" y="0"/>
            <a:ext cx="2949099" cy="498932"/>
          </a:xfrm>
          <a:prstGeom prst="rect">
            <a:avLst/>
          </a:prstGeom>
        </p:spPr>
        <p:txBody>
          <a:bodyPr vert="horz" lIns="91440" tIns="45720" rIns="91440" bIns="45720" rtlCol="0"/>
          <a:lstStyle>
            <a:lvl1pPr algn="r">
              <a:defRPr sz="1200"/>
            </a:lvl1pPr>
          </a:lstStyle>
          <a:p>
            <a:fld id="{5B5B905A-7DE7-49DE-9863-0A91DE4B3D16}" type="datetimeFigureOut">
              <a:rPr lang="en-GB" smtClean="0"/>
              <a:t>10/04/2018</a:t>
            </a:fld>
            <a:endParaRPr lang="en-GB"/>
          </a:p>
        </p:txBody>
      </p:sp>
      <p:sp>
        <p:nvSpPr>
          <p:cNvPr id="4" name="Footer Placeholder 3"/>
          <p:cNvSpPr>
            <a:spLocks noGrp="1"/>
          </p:cNvSpPr>
          <p:nvPr>
            <p:ph type="ftr" sz="quarter" idx="2"/>
          </p:nvPr>
        </p:nvSpPr>
        <p:spPr>
          <a:xfrm>
            <a:off x="0" y="9445170"/>
            <a:ext cx="2949099" cy="49893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4939" y="9445170"/>
            <a:ext cx="2949099" cy="498931"/>
          </a:xfrm>
          <a:prstGeom prst="rect">
            <a:avLst/>
          </a:prstGeom>
        </p:spPr>
        <p:txBody>
          <a:bodyPr vert="horz" lIns="91440" tIns="45720" rIns="91440" bIns="45720" rtlCol="0" anchor="b"/>
          <a:lstStyle>
            <a:lvl1pPr algn="r">
              <a:defRPr sz="1200"/>
            </a:lvl1pPr>
          </a:lstStyle>
          <a:p>
            <a:fld id="{455E3132-C7D1-4B33-91E3-CF8A9D28FD9C}" type="slidenum">
              <a:rPr lang="en-GB" smtClean="0"/>
              <a:t>‹#›</a:t>
            </a:fld>
            <a:endParaRPr lang="en-GB"/>
          </a:p>
        </p:txBody>
      </p:sp>
    </p:spTree>
    <p:extLst>
      <p:ext uri="{BB962C8B-B14F-4D97-AF65-F5344CB8AC3E}">
        <p14:creationId xmlns:p14="http://schemas.microsoft.com/office/powerpoint/2010/main" val="10498968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3AFC74A2-0DDD-4ADF-9384-0BA08B114FFC}" type="datetimeFigureOut">
              <a:rPr lang="en-GB" smtClean="0"/>
              <a:t>10/04/2018</a:t>
            </a:fld>
            <a:endParaRPr lang="en-GB" dirty="0"/>
          </a:p>
        </p:txBody>
      </p:sp>
      <p:sp>
        <p:nvSpPr>
          <p:cNvPr id="4" name="Slide Image Placeholder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C0F6697F-38A6-40D5-8A04-467E7B95F24A}" type="slidenum">
              <a:rPr lang="en-GB" smtClean="0"/>
              <a:t>‹#›</a:t>
            </a:fld>
            <a:endParaRPr lang="en-GB" dirty="0"/>
          </a:p>
        </p:txBody>
      </p:sp>
    </p:spTree>
    <p:extLst>
      <p:ext uri="{BB962C8B-B14F-4D97-AF65-F5344CB8AC3E}">
        <p14:creationId xmlns:p14="http://schemas.microsoft.com/office/powerpoint/2010/main" val="746219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0F6697F-38A6-40D5-8A04-467E7B95F24A}" type="slidenum">
              <a:rPr lang="en-GB" smtClean="0"/>
              <a:t>1</a:t>
            </a:fld>
            <a:endParaRPr lang="en-GB" dirty="0"/>
          </a:p>
        </p:txBody>
      </p:sp>
    </p:spTree>
    <p:extLst>
      <p:ext uri="{BB962C8B-B14F-4D97-AF65-F5344CB8AC3E}">
        <p14:creationId xmlns:p14="http://schemas.microsoft.com/office/powerpoint/2010/main" val="23501903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sz="1200" dirty="0" smtClean="0">
                <a:latin typeface="Arial" panose="020B0604020202020204" pitchFamily="34" charset="0"/>
                <a:cs typeface="Arial" panose="020B0604020202020204" pitchFamily="34" charset="0"/>
              </a:rPr>
              <a:t>Social mobility is the breaking of the link between a child’s family background and where they get to in life, with their background and destination often measured by social class (which usually looks at their profession) or by income.’</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1" dirty="0" smtClean="0">
                <a:latin typeface="Arial" panose="020B0604020202020204" pitchFamily="34" charset="0"/>
                <a:cs typeface="Arial" panose="020B0604020202020204" pitchFamily="34" charset="0"/>
              </a:rPr>
              <a:t>Opportunity Areas </a:t>
            </a:r>
            <a:r>
              <a:rPr lang="en-GB" sz="1200" dirty="0" smtClean="0">
                <a:latin typeface="Arial" panose="020B0604020202020204" pitchFamily="34" charset="0"/>
                <a:cs typeface="Arial" panose="020B0604020202020204" pitchFamily="34" charset="0"/>
              </a:rPr>
              <a:t>will see local partnerships formed with early years providers, schools, colleges, universities, businesses, charities and local authorities to ensure all children and young people have the opportunity to reach their full potential.</a:t>
            </a:r>
          </a:p>
          <a:p>
            <a:pPr marL="0" indent="0">
              <a:buNone/>
            </a:pPr>
            <a:endParaRPr lang="en-GB" sz="1200" dirty="0" smtClean="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dirty="0"/>
          </a:p>
        </p:txBody>
      </p:sp>
      <p:sp>
        <p:nvSpPr>
          <p:cNvPr id="4" name="Slide Number Placeholder 3"/>
          <p:cNvSpPr>
            <a:spLocks noGrp="1"/>
          </p:cNvSpPr>
          <p:nvPr>
            <p:ph type="sldNum" sz="quarter" idx="10"/>
          </p:nvPr>
        </p:nvSpPr>
        <p:spPr/>
        <p:txBody>
          <a:bodyPr/>
          <a:lstStyle/>
          <a:p>
            <a:fld id="{C0F6697F-38A6-40D5-8A04-467E7B95F24A}" type="slidenum">
              <a:rPr lang="en-GB" smtClean="0"/>
              <a:t>2</a:t>
            </a:fld>
            <a:endParaRPr lang="en-GB" dirty="0"/>
          </a:p>
        </p:txBody>
      </p:sp>
    </p:spTree>
    <p:extLst>
      <p:ext uri="{BB962C8B-B14F-4D97-AF65-F5344CB8AC3E}">
        <p14:creationId xmlns:p14="http://schemas.microsoft.com/office/powerpoint/2010/main" val="17594437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smtClean="0"/>
              <a:t>This ranks 324 local authority districts based on a range of indices across the life-cycle, grouped under four headings: early years, school, youth and adulthood.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smtClean="0"/>
          </a:p>
          <a:p>
            <a:pPr lvl="1"/>
            <a:r>
              <a:rPr lang="en-GB" sz="2000" b="1" dirty="0" smtClean="0"/>
              <a:t>Regional spread </a:t>
            </a:r>
            <a:r>
              <a:rPr lang="en-GB" sz="2000" dirty="0" smtClean="0"/>
              <a:t>– we wanted to include districts in the north (with a particular focus here because of the Northern Powerhouse), midlands and south</a:t>
            </a:r>
          </a:p>
          <a:p>
            <a:pPr lvl="1"/>
            <a:r>
              <a:rPr lang="en-GB" sz="2000" b="1" dirty="0" smtClean="0"/>
              <a:t>Type of area </a:t>
            </a:r>
            <a:r>
              <a:rPr lang="en-GB" sz="2000" dirty="0" smtClean="0"/>
              <a:t>– we wanted a spread of coastal, urban and rural areas</a:t>
            </a:r>
          </a:p>
          <a:p>
            <a:pPr lvl="1"/>
            <a:r>
              <a:rPr lang="en-GB" sz="2000" b="1" dirty="0" smtClean="0"/>
              <a:t>Local support </a:t>
            </a:r>
            <a:r>
              <a:rPr lang="en-GB" sz="2000" dirty="0" smtClean="0"/>
              <a:t>– we wanted to start with areas we know have the capacity and willingness to participate, as the quickest way to get this off the ground, based on discussions we held as part of our previous cold spots work.</a:t>
            </a:r>
          </a:p>
          <a:p>
            <a:pPr lvl="1"/>
            <a:endParaRPr lang="en-GB" sz="200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smtClean="0"/>
          </a:p>
          <a:p>
            <a:endParaRPr lang="en-GB" dirty="0"/>
          </a:p>
        </p:txBody>
      </p:sp>
      <p:sp>
        <p:nvSpPr>
          <p:cNvPr id="4" name="Header Placeholder 3"/>
          <p:cNvSpPr>
            <a:spLocks noGrp="1"/>
          </p:cNvSpPr>
          <p:nvPr>
            <p:ph type="hdr" sz="quarter" idx="10"/>
          </p:nvPr>
        </p:nvSpPr>
        <p:spPr/>
        <p:txBody>
          <a:bodyPr/>
          <a:lstStyle/>
          <a:p>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A4E3408-DFE3-42B8-A0DC-D7B70608564A}" type="slidenum">
              <a:rPr lang="en-GB" smtClean="0"/>
              <a:t>3</a:t>
            </a:fld>
            <a:endParaRPr lang="en-GB" dirty="0"/>
          </a:p>
        </p:txBody>
      </p:sp>
    </p:spTree>
    <p:extLst>
      <p:ext uri="{BB962C8B-B14F-4D97-AF65-F5344CB8AC3E}">
        <p14:creationId xmlns:p14="http://schemas.microsoft.com/office/powerpoint/2010/main" val="25828129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A4E3408-DFE3-42B8-A0DC-D7B70608564A}" type="slidenum">
              <a:rPr lang="en-GB" smtClean="0"/>
              <a:t>4</a:t>
            </a:fld>
            <a:endParaRPr lang="en-GB" dirty="0"/>
          </a:p>
        </p:txBody>
      </p:sp>
    </p:spTree>
    <p:extLst>
      <p:ext uri="{BB962C8B-B14F-4D97-AF65-F5344CB8AC3E}">
        <p14:creationId xmlns:p14="http://schemas.microsoft.com/office/powerpoint/2010/main" val="2873890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pPr>
            <a:r>
              <a:rPr lang="en-GB" sz="1200" dirty="0" smtClean="0">
                <a:latin typeface="Arial" panose="020B0604020202020204" pitchFamily="34" charset="0"/>
                <a:cs typeface="Arial" panose="020B0604020202020204" pitchFamily="34" charset="0"/>
              </a:rPr>
              <a:t>The partnership board (of around 10 – 12 members) will play a key role in Hastings; </a:t>
            </a:r>
          </a:p>
          <a:p>
            <a:pPr>
              <a:lnSpc>
                <a:spcPct val="100000"/>
              </a:lnSpc>
            </a:pPr>
            <a:r>
              <a:rPr lang="en-GB" sz="1200" dirty="0" smtClean="0">
                <a:latin typeface="Arial" panose="020B0604020202020204" pitchFamily="34" charset="0"/>
                <a:cs typeface="Arial" panose="020B0604020202020204" pitchFamily="34" charset="0"/>
              </a:rPr>
              <a:t>There are a range of local representatives including Voluntary Sector, Schools, Local Authority, Voluntary Sector, Local Employers;  </a:t>
            </a:r>
          </a:p>
          <a:p>
            <a:pPr>
              <a:lnSpc>
                <a:spcPct val="100000"/>
              </a:lnSpc>
            </a:pPr>
            <a:r>
              <a:rPr lang="en-GB" sz="1200" dirty="0" smtClean="0">
                <a:latin typeface="Arial" panose="020B0604020202020204" pitchFamily="34" charset="0"/>
                <a:cs typeface="Arial" panose="020B0604020202020204" pitchFamily="34" charset="0"/>
              </a:rPr>
              <a:t>Richard </a:t>
            </a:r>
            <a:r>
              <a:rPr lang="en-GB" sz="1200" dirty="0" err="1" smtClean="0">
                <a:latin typeface="Arial" panose="020B0604020202020204" pitchFamily="34" charset="0"/>
                <a:cs typeface="Arial" panose="020B0604020202020204" pitchFamily="34" charset="0"/>
              </a:rPr>
              <a:t>Meddings</a:t>
            </a:r>
            <a:r>
              <a:rPr lang="en-GB" sz="1200" dirty="0" smtClean="0">
                <a:latin typeface="Arial" panose="020B0604020202020204" pitchFamily="34" charset="0"/>
                <a:cs typeface="Arial" panose="020B0604020202020204" pitchFamily="34" charset="0"/>
              </a:rPr>
              <a:t>, independent chair;</a:t>
            </a:r>
          </a:p>
          <a:p>
            <a:pPr>
              <a:lnSpc>
                <a:spcPct val="100000"/>
              </a:lnSpc>
            </a:pPr>
            <a:r>
              <a:rPr lang="en-GB" sz="1200" dirty="0" smtClean="0">
                <a:latin typeface="Arial" panose="020B0604020202020204" pitchFamily="34" charset="0"/>
                <a:cs typeface="Arial" panose="020B0604020202020204" pitchFamily="34" charset="0"/>
              </a:rPr>
              <a:t>Partnership Board members will bring expertise and local knowledge to advise the </a:t>
            </a:r>
            <a:r>
              <a:rPr lang="en-GB" sz="1200" dirty="0" err="1" smtClean="0">
                <a:latin typeface="Arial" panose="020B0604020202020204" pitchFamily="34" charset="0"/>
                <a:cs typeface="Arial" panose="020B0604020202020204" pitchFamily="34" charset="0"/>
              </a:rPr>
              <a:t>DfE</a:t>
            </a:r>
            <a:r>
              <a:rPr lang="en-GB" sz="1200" dirty="0" smtClean="0">
                <a:latin typeface="Arial" panose="020B0604020202020204" pitchFamily="34" charset="0"/>
                <a:cs typeface="Arial" panose="020B0604020202020204" pitchFamily="34" charset="0"/>
              </a:rPr>
              <a:t> Head of Delivery’s decision making.  Jessica Stubbings SLES attends the Board.</a:t>
            </a:r>
          </a:p>
          <a:p>
            <a:pPr marL="0" lvl="0" indent="0" hangingPunct="0">
              <a:buNone/>
            </a:pPr>
            <a:endParaRPr lang="en-GB" sz="1200" dirty="0" smtClean="0">
              <a:latin typeface="Arial" panose="020B0604020202020204" pitchFamily="34" charset="0"/>
              <a:cs typeface="Arial" panose="020B0604020202020204" pitchFamily="34" charset="0"/>
            </a:endParaRPr>
          </a:p>
          <a:p>
            <a:pPr marL="0" marR="0" lvl="0" indent="0" algn="l" defTabSz="914400" rtl="0" eaLnBrk="1" fontAlgn="auto" latinLnBrk="0" hangingPunct="0">
              <a:lnSpc>
                <a:spcPct val="100000"/>
              </a:lnSpc>
              <a:spcBef>
                <a:spcPts val="0"/>
              </a:spcBef>
              <a:spcAft>
                <a:spcPts val="0"/>
              </a:spcAft>
              <a:buClrTx/>
              <a:buSzTx/>
              <a:buFontTx/>
              <a:buNone/>
              <a:tabLst/>
              <a:defRPr/>
            </a:pPr>
            <a:r>
              <a:rPr lang="en-GB" sz="1200" dirty="0" smtClean="0">
                <a:latin typeface="Arial" panose="020B0604020202020204" pitchFamily="34" charset="0"/>
                <a:cs typeface="Arial" panose="020B0604020202020204" pitchFamily="34" charset="0"/>
              </a:rPr>
              <a:t>Working Groups – set up to oversee and advise on priority areas; ensure synergy and promote coherence across the programmes and existing ESCC priorities. </a:t>
            </a:r>
          </a:p>
          <a:p>
            <a:pPr marL="0" marR="0" lvl="0" indent="0" algn="l" defTabSz="914400" rtl="0" eaLnBrk="1" fontAlgn="auto" latinLnBrk="0" hangingPunct="0">
              <a:lnSpc>
                <a:spcPct val="100000"/>
              </a:lnSpc>
              <a:spcBef>
                <a:spcPts val="0"/>
              </a:spcBef>
              <a:spcAft>
                <a:spcPts val="0"/>
              </a:spcAft>
              <a:buClrTx/>
              <a:buSzTx/>
              <a:buFontTx/>
              <a:buNone/>
              <a:tabLst/>
              <a:defRPr/>
            </a:pPr>
            <a:r>
              <a:rPr lang="en-GB" sz="1200" dirty="0" smtClean="0">
                <a:latin typeface="Arial" panose="020B0604020202020204" pitchFamily="34" charset="0"/>
                <a:cs typeface="Arial" panose="020B0604020202020204" pitchFamily="34" charset="0"/>
              </a:rPr>
              <a:t>There have</a:t>
            </a:r>
            <a:r>
              <a:rPr lang="en-GB" sz="1200" baseline="0" dirty="0" smtClean="0">
                <a:latin typeface="Arial" panose="020B0604020202020204" pitchFamily="34" charset="0"/>
                <a:cs typeface="Arial" panose="020B0604020202020204" pitchFamily="34" charset="0"/>
              </a:rPr>
              <a:t> also been breakfast briefings provided to meetings of all Headteachers.</a:t>
            </a:r>
            <a:endParaRPr lang="en-GB" sz="1200" dirty="0" smtClean="0">
              <a:latin typeface="Arial" panose="020B0604020202020204" pitchFamily="34" charset="0"/>
              <a:cs typeface="Arial" panose="020B0604020202020204" pitchFamily="34" charset="0"/>
            </a:endParaRPr>
          </a:p>
          <a:p>
            <a:pPr marL="0" lvl="0" indent="0" hangingPunct="0">
              <a:buNone/>
            </a:pPr>
            <a:endParaRPr lang="en-GB" sz="1200" dirty="0" smtClean="0">
              <a:latin typeface="Arial" panose="020B0604020202020204" pitchFamily="34" charset="0"/>
              <a:cs typeface="Arial" panose="020B0604020202020204" pitchFamily="34" charset="0"/>
            </a:endParaRPr>
          </a:p>
          <a:p>
            <a:pPr marL="0" lvl="0" indent="0" hangingPunct="0">
              <a:buNone/>
            </a:pPr>
            <a:r>
              <a:rPr lang="en-GB" sz="1200" dirty="0" smtClean="0">
                <a:latin typeface="Arial" panose="020B0604020202020204" pitchFamily="34" charset="0"/>
                <a:cs typeface="Arial" panose="020B0604020202020204" pitchFamily="34" charset="0"/>
              </a:rPr>
              <a:t>Action plan for the HOA has been developed, currently being signed off by Education Secretary and will start release of the £6m funding.</a:t>
            </a:r>
          </a:p>
          <a:p>
            <a:pPr marL="0" lvl="0" indent="0" hangingPunct="0">
              <a:buNone/>
            </a:pPr>
            <a:endParaRPr lang="en-GB" sz="1200" dirty="0" smtClean="0">
              <a:latin typeface="Arial" panose="020B0604020202020204" pitchFamily="34" charset="0"/>
              <a:cs typeface="Arial" panose="020B0604020202020204" pitchFamily="34" charset="0"/>
            </a:endParaRPr>
          </a:p>
          <a:p>
            <a:endParaRPr lang="en-GB" dirty="0"/>
          </a:p>
        </p:txBody>
      </p:sp>
      <p:sp>
        <p:nvSpPr>
          <p:cNvPr id="4" name="Slide Number Placeholder 3"/>
          <p:cNvSpPr>
            <a:spLocks noGrp="1"/>
          </p:cNvSpPr>
          <p:nvPr>
            <p:ph type="sldNum" sz="quarter" idx="10"/>
          </p:nvPr>
        </p:nvSpPr>
        <p:spPr/>
        <p:txBody>
          <a:bodyPr/>
          <a:lstStyle/>
          <a:p>
            <a:fld id="{C0F6697F-38A6-40D5-8A04-467E7B95F24A}" type="slidenum">
              <a:rPr lang="en-GB" smtClean="0"/>
              <a:t>5</a:t>
            </a:fld>
            <a:endParaRPr lang="en-GB" dirty="0"/>
          </a:p>
        </p:txBody>
      </p:sp>
    </p:spTree>
    <p:extLst>
      <p:ext uri="{BB962C8B-B14F-4D97-AF65-F5344CB8AC3E}">
        <p14:creationId xmlns:p14="http://schemas.microsoft.com/office/powerpoint/2010/main" val="19635931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0F6697F-38A6-40D5-8A04-467E7B95F24A}" type="slidenum">
              <a:rPr lang="en-GB" smtClean="0"/>
              <a:t>19</a:t>
            </a:fld>
            <a:endParaRPr lang="en-GB" dirty="0"/>
          </a:p>
        </p:txBody>
      </p:sp>
    </p:spTree>
    <p:extLst>
      <p:ext uri="{BB962C8B-B14F-4D97-AF65-F5344CB8AC3E}">
        <p14:creationId xmlns:p14="http://schemas.microsoft.com/office/powerpoint/2010/main" val="138596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60CB2D0-2C33-4025-93A7-1253CD800485}" type="datetimeFigureOut">
              <a:rPr lang="en-GB" smtClean="0"/>
              <a:t>10/04/2018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C3C493C-0BA8-4487-A4E0-FF2D28856D6A}" type="slidenum">
              <a:rPr lang="en-GB" smtClean="0"/>
              <a:t>‹#›</a:t>
            </a:fld>
            <a:endParaRPr lang="en-GB" dirty="0"/>
          </a:p>
        </p:txBody>
      </p:sp>
    </p:spTree>
    <p:extLst>
      <p:ext uri="{BB962C8B-B14F-4D97-AF65-F5344CB8AC3E}">
        <p14:creationId xmlns:p14="http://schemas.microsoft.com/office/powerpoint/2010/main" val="3333712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60CB2D0-2C33-4025-93A7-1253CD800485}" type="datetimeFigureOut">
              <a:rPr lang="en-GB" smtClean="0"/>
              <a:t>10/04/2018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C3C493C-0BA8-4487-A4E0-FF2D28856D6A}" type="slidenum">
              <a:rPr lang="en-GB" smtClean="0"/>
              <a:t>‹#›</a:t>
            </a:fld>
            <a:endParaRPr lang="en-GB" dirty="0"/>
          </a:p>
        </p:txBody>
      </p:sp>
    </p:spTree>
    <p:extLst>
      <p:ext uri="{BB962C8B-B14F-4D97-AF65-F5344CB8AC3E}">
        <p14:creationId xmlns:p14="http://schemas.microsoft.com/office/powerpoint/2010/main" val="860094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60CB2D0-2C33-4025-93A7-1253CD800485}" type="datetimeFigureOut">
              <a:rPr lang="en-GB" smtClean="0"/>
              <a:t>10/04/2018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C3C493C-0BA8-4487-A4E0-FF2D28856D6A}" type="slidenum">
              <a:rPr lang="en-GB" smtClean="0"/>
              <a:t>‹#›</a:t>
            </a:fld>
            <a:endParaRPr lang="en-GB" dirty="0"/>
          </a:p>
        </p:txBody>
      </p:sp>
    </p:spTree>
    <p:extLst>
      <p:ext uri="{BB962C8B-B14F-4D97-AF65-F5344CB8AC3E}">
        <p14:creationId xmlns:p14="http://schemas.microsoft.com/office/powerpoint/2010/main" val="2991330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60CB2D0-2C33-4025-93A7-1253CD800485}" type="datetimeFigureOut">
              <a:rPr lang="en-GB" smtClean="0"/>
              <a:t>10/04/2018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C3C493C-0BA8-4487-A4E0-FF2D28856D6A}" type="slidenum">
              <a:rPr lang="en-GB" smtClean="0"/>
              <a:t>‹#›</a:t>
            </a:fld>
            <a:endParaRPr lang="en-GB" dirty="0"/>
          </a:p>
        </p:txBody>
      </p:sp>
    </p:spTree>
    <p:extLst>
      <p:ext uri="{BB962C8B-B14F-4D97-AF65-F5344CB8AC3E}">
        <p14:creationId xmlns:p14="http://schemas.microsoft.com/office/powerpoint/2010/main" val="1240475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60CB2D0-2C33-4025-93A7-1253CD800485}" type="datetimeFigureOut">
              <a:rPr lang="en-GB" smtClean="0"/>
              <a:t>10/04/2018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C3C493C-0BA8-4487-A4E0-FF2D28856D6A}" type="slidenum">
              <a:rPr lang="en-GB" smtClean="0"/>
              <a:t>‹#›</a:t>
            </a:fld>
            <a:endParaRPr lang="en-GB" dirty="0"/>
          </a:p>
        </p:txBody>
      </p:sp>
    </p:spTree>
    <p:extLst>
      <p:ext uri="{BB962C8B-B14F-4D97-AF65-F5344CB8AC3E}">
        <p14:creationId xmlns:p14="http://schemas.microsoft.com/office/powerpoint/2010/main" val="786341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60CB2D0-2C33-4025-93A7-1253CD800485}" type="datetimeFigureOut">
              <a:rPr lang="en-GB" smtClean="0"/>
              <a:t>10/04/2018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C3C493C-0BA8-4487-A4E0-FF2D28856D6A}" type="slidenum">
              <a:rPr lang="en-GB" smtClean="0"/>
              <a:t>‹#›</a:t>
            </a:fld>
            <a:endParaRPr lang="en-GB" dirty="0"/>
          </a:p>
        </p:txBody>
      </p:sp>
    </p:spTree>
    <p:extLst>
      <p:ext uri="{BB962C8B-B14F-4D97-AF65-F5344CB8AC3E}">
        <p14:creationId xmlns:p14="http://schemas.microsoft.com/office/powerpoint/2010/main" val="2404619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60CB2D0-2C33-4025-93A7-1253CD800485}" type="datetimeFigureOut">
              <a:rPr lang="en-GB" smtClean="0"/>
              <a:t>10/04/2018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CC3C493C-0BA8-4487-A4E0-FF2D28856D6A}" type="slidenum">
              <a:rPr lang="en-GB" smtClean="0"/>
              <a:t>‹#›</a:t>
            </a:fld>
            <a:endParaRPr lang="en-GB" dirty="0"/>
          </a:p>
        </p:txBody>
      </p:sp>
    </p:spTree>
    <p:extLst>
      <p:ext uri="{BB962C8B-B14F-4D97-AF65-F5344CB8AC3E}">
        <p14:creationId xmlns:p14="http://schemas.microsoft.com/office/powerpoint/2010/main" val="1640496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60CB2D0-2C33-4025-93A7-1253CD800485}" type="datetimeFigureOut">
              <a:rPr lang="en-GB" smtClean="0"/>
              <a:t>10/04/2018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CC3C493C-0BA8-4487-A4E0-FF2D28856D6A}" type="slidenum">
              <a:rPr lang="en-GB" smtClean="0"/>
              <a:t>‹#›</a:t>
            </a:fld>
            <a:endParaRPr lang="en-GB" dirty="0"/>
          </a:p>
        </p:txBody>
      </p:sp>
    </p:spTree>
    <p:extLst>
      <p:ext uri="{BB962C8B-B14F-4D97-AF65-F5344CB8AC3E}">
        <p14:creationId xmlns:p14="http://schemas.microsoft.com/office/powerpoint/2010/main" val="3913588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0CB2D0-2C33-4025-93A7-1253CD800485}" type="datetimeFigureOut">
              <a:rPr lang="en-GB" smtClean="0"/>
              <a:t>10/04/2018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CC3C493C-0BA8-4487-A4E0-FF2D28856D6A}" type="slidenum">
              <a:rPr lang="en-GB" smtClean="0"/>
              <a:t>‹#›</a:t>
            </a:fld>
            <a:endParaRPr lang="en-GB" dirty="0"/>
          </a:p>
        </p:txBody>
      </p:sp>
    </p:spTree>
    <p:extLst>
      <p:ext uri="{BB962C8B-B14F-4D97-AF65-F5344CB8AC3E}">
        <p14:creationId xmlns:p14="http://schemas.microsoft.com/office/powerpoint/2010/main" val="2828049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60CB2D0-2C33-4025-93A7-1253CD800485}" type="datetimeFigureOut">
              <a:rPr lang="en-GB" smtClean="0"/>
              <a:t>10/04/2018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C3C493C-0BA8-4487-A4E0-FF2D28856D6A}" type="slidenum">
              <a:rPr lang="en-GB" smtClean="0"/>
              <a:t>‹#›</a:t>
            </a:fld>
            <a:endParaRPr lang="en-GB" dirty="0"/>
          </a:p>
        </p:txBody>
      </p:sp>
    </p:spTree>
    <p:extLst>
      <p:ext uri="{BB962C8B-B14F-4D97-AF65-F5344CB8AC3E}">
        <p14:creationId xmlns:p14="http://schemas.microsoft.com/office/powerpoint/2010/main" val="82553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60CB2D0-2C33-4025-93A7-1253CD800485}" type="datetimeFigureOut">
              <a:rPr lang="en-GB" smtClean="0"/>
              <a:t>10/04/2018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C3C493C-0BA8-4487-A4E0-FF2D28856D6A}" type="slidenum">
              <a:rPr lang="en-GB" smtClean="0"/>
              <a:t>‹#›</a:t>
            </a:fld>
            <a:endParaRPr lang="en-GB" dirty="0"/>
          </a:p>
        </p:txBody>
      </p:sp>
    </p:spTree>
    <p:extLst>
      <p:ext uri="{BB962C8B-B14F-4D97-AF65-F5344CB8AC3E}">
        <p14:creationId xmlns:p14="http://schemas.microsoft.com/office/powerpoint/2010/main" val="1832993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0CB2D0-2C33-4025-93A7-1253CD800485}" type="datetimeFigureOut">
              <a:rPr lang="en-GB" smtClean="0"/>
              <a:t>10/04/2018</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3C493C-0BA8-4487-A4E0-FF2D28856D6A}" type="slidenum">
              <a:rPr lang="en-GB" smtClean="0"/>
              <a:t>‹#›</a:t>
            </a:fld>
            <a:endParaRPr lang="en-GB" dirty="0"/>
          </a:p>
        </p:txBody>
      </p:sp>
    </p:spTree>
    <p:extLst>
      <p:ext uri="{BB962C8B-B14F-4D97-AF65-F5344CB8AC3E}">
        <p14:creationId xmlns:p14="http://schemas.microsoft.com/office/powerpoint/2010/main" val="8414207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jpe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 Id="rId9" Type="http://schemas.openxmlformats.org/officeDocument/2006/relationships/image" Target="../media/image7.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hyperlink" Target="mailto:Helen.kay@eastsussex.gov.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0022" y="1098431"/>
            <a:ext cx="11139579" cy="5349930"/>
          </a:xfrm>
        </p:spPr>
        <p:txBody>
          <a:bodyPr>
            <a:normAutofit/>
          </a:bodyPr>
          <a:lstStyle/>
          <a:p>
            <a:r>
              <a:rPr lang="en-GB" sz="6700" b="1" dirty="0" smtClean="0">
                <a:solidFill>
                  <a:schemeClr val="tx2"/>
                </a:solidFill>
                <a:latin typeface="Arial" panose="020B0604020202020204" pitchFamily="34" charset="0"/>
                <a:cs typeface="Arial" panose="020B0604020202020204" pitchFamily="34" charset="0"/>
              </a:rPr>
              <a:t>Hastings Opportunity Area</a:t>
            </a:r>
            <a:br>
              <a:rPr lang="en-GB" sz="6700" b="1" dirty="0" smtClean="0">
                <a:solidFill>
                  <a:schemeClr val="tx2"/>
                </a:solidFill>
                <a:latin typeface="Arial" panose="020B0604020202020204" pitchFamily="34" charset="0"/>
                <a:cs typeface="Arial" panose="020B0604020202020204" pitchFamily="34" charset="0"/>
              </a:rPr>
            </a:br>
            <a:r>
              <a:rPr lang="en-GB" sz="4400" b="1" dirty="0" smtClean="0">
                <a:solidFill>
                  <a:schemeClr val="tx2"/>
                </a:solidFill>
                <a:latin typeface="Arial" panose="020B0604020202020204" pitchFamily="34" charset="0"/>
                <a:cs typeface="Arial" panose="020B0604020202020204" pitchFamily="34" charset="0"/>
              </a:rPr>
              <a:t>Helen Kay, Programme Director</a:t>
            </a:r>
            <a:r>
              <a:rPr lang="en-GB" sz="6700" b="1" dirty="0" smtClean="0">
                <a:solidFill>
                  <a:schemeClr val="tx2"/>
                </a:solidFill>
                <a:latin typeface="Arial" panose="020B0604020202020204" pitchFamily="34" charset="0"/>
                <a:cs typeface="Arial" panose="020B0604020202020204" pitchFamily="34" charset="0"/>
              </a:rPr>
              <a:t/>
            </a:r>
            <a:br>
              <a:rPr lang="en-GB" sz="6700" b="1" dirty="0" smtClean="0">
                <a:solidFill>
                  <a:schemeClr val="tx2"/>
                </a:solidFill>
                <a:latin typeface="Arial" panose="020B0604020202020204" pitchFamily="34" charset="0"/>
                <a:cs typeface="Arial" panose="020B0604020202020204" pitchFamily="34" charset="0"/>
              </a:rPr>
            </a:br>
            <a:r>
              <a:rPr lang="en-GB" sz="4000" b="1" dirty="0" smtClean="0">
                <a:solidFill>
                  <a:schemeClr val="tx2"/>
                </a:solidFill>
                <a:latin typeface="Arial" panose="020B0604020202020204" pitchFamily="34" charset="0"/>
                <a:cs typeface="Arial" panose="020B0604020202020204" pitchFamily="34" charset="0"/>
              </a:rPr>
              <a:t/>
            </a:r>
            <a:br>
              <a:rPr lang="en-GB" sz="4000" b="1" dirty="0" smtClean="0">
                <a:solidFill>
                  <a:schemeClr val="tx2"/>
                </a:solidFill>
                <a:latin typeface="Arial" panose="020B0604020202020204" pitchFamily="34" charset="0"/>
                <a:cs typeface="Arial" panose="020B0604020202020204" pitchFamily="34" charset="0"/>
              </a:rPr>
            </a:br>
            <a:r>
              <a:rPr lang="en-GB" sz="7300" b="1" dirty="0" smtClean="0">
                <a:solidFill>
                  <a:schemeClr val="tx2"/>
                </a:solidFill>
                <a:latin typeface="Arial" panose="020B0604020202020204" pitchFamily="34" charset="0"/>
                <a:cs typeface="Arial" panose="020B0604020202020204" pitchFamily="34" charset="0"/>
              </a:rPr>
              <a:t/>
            </a:r>
            <a:br>
              <a:rPr lang="en-GB" sz="7300" b="1" dirty="0" smtClean="0">
                <a:solidFill>
                  <a:schemeClr val="tx2"/>
                </a:solidFill>
                <a:latin typeface="Arial" panose="020B0604020202020204" pitchFamily="34" charset="0"/>
                <a:cs typeface="Arial" panose="020B0604020202020204" pitchFamily="34" charset="0"/>
              </a:rPr>
            </a:br>
            <a:endParaRPr lang="en-GB" sz="6700" b="1" dirty="0">
              <a:solidFill>
                <a:schemeClr val="tx2"/>
              </a:solidFill>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502" y="5402251"/>
            <a:ext cx="2273385" cy="133525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13931" y="4549086"/>
            <a:ext cx="3207152" cy="2035745"/>
          </a:xfrm>
          <a:prstGeom prst="rect">
            <a:avLst/>
          </a:prstGeom>
        </p:spPr>
      </p:pic>
      <p:sp>
        <p:nvSpPr>
          <p:cNvPr id="5" name="AutoShape 2" descr="Image result for hastings festivals"/>
          <p:cNvSpPr>
            <a:spLocks noChangeAspect="1" noChangeArrowheads="1"/>
          </p:cNvSpPr>
          <p:nvPr/>
        </p:nvSpPr>
        <p:spPr bwMode="auto">
          <a:xfrm>
            <a:off x="-3175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719056" y="4568190"/>
            <a:ext cx="3097842" cy="2066841"/>
          </a:xfrm>
          <a:prstGeom prst="rect">
            <a:avLst/>
          </a:prstGeom>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0" y="0"/>
            <a:ext cx="2590800" cy="1762125"/>
          </a:xfrm>
          <a:prstGeom prst="rect">
            <a:avLst/>
          </a:prstGeom>
        </p:spPr>
      </p:pic>
      <p:pic>
        <p:nvPicPr>
          <p:cNvPr id="9" name="Picture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171405" y="84557"/>
            <a:ext cx="2619375" cy="1743075"/>
          </a:xfrm>
          <a:prstGeom prst="rect">
            <a:avLst/>
          </a:prstGeom>
        </p:spPr>
      </p:pic>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513932" y="0"/>
            <a:ext cx="2143125" cy="2143125"/>
          </a:xfrm>
          <a:prstGeom prst="rect">
            <a:avLst/>
          </a:prstGeom>
        </p:spPr>
      </p:pic>
      <p:pic>
        <p:nvPicPr>
          <p:cNvPr id="11" name="Picture 1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149720" y="-20218"/>
            <a:ext cx="2476500" cy="1847850"/>
          </a:xfrm>
          <a:prstGeom prst="rect">
            <a:avLst/>
          </a:prstGeom>
        </p:spPr>
      </p:pic>
    </p:spTree>
    <p:extLst>
      <p:ext uri="{BB962C8B-B14F-4D97-AF65-F5344CB8AC3E}">
        <p14:creationId xmlns:p14="http://schemas.microsoft.com/office/powerpoint/2010/main" val="41093365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38344562"/>
              </p:ext>
            </p:extLst>
          </p:nvPr>
        </p:nvGraphicFramePr>
        <p:xfrm>
          <a:off x="126124" y="379421"/>
          <a:ext cx="11938496" cy="6154311"/>
        </p:xfrm>
        <a:graphic>
          <a:graphicData uri="http://schemas.openxmlformats.org/drawingml/2006/table">
            <a:tbl>
              <a:tblPr firstRow="1" firstCol="1">
                <a:tableStyleId>{9D7B26C5-4107-4FEC-AEDC-1716B250A1EF}</a:tableStyleId>
              </a:tblPr>
              <a:tblGrid>
                <a:gridCol w="3091690">
                  <a:extLst>
                    <a:ext uri="{9D8B030D-6E8A-4147-A177-3AD203B41FA5}">
                      <a16:colId xmlns="" xmlns:a16="http://schemas.microsoft.com/office/drawing/2014/main" val="20000"/>
                    </a:ext>
                  </a:extLst>
                </a:gridCol>
                <a:gridCol w="2842309">
                  <a:extLst>
                    <a:ext uri="{9D8B030D-6E8A-4147-A177-3AD203B41FA5}">
                      <a16:colId xmlns="" xmlns:a16="http://schemas.microsoft.com/office/drawing/2014/main" val="20001"/>
                    </a:ext>
                  </a:extLst>
                </a:gridCol>
                <a:gridCol w="2013591">
                  <a:extLst>
                    <a:ext uri="{9D8B030D-6E8A-4147-A177-3AD203B41FA5}">
                      <a16:colId xmlns="" xmlns:a16="http://schemas.microsoft.com/office/drawing/2014/main" val="20002"/>
                    </a:ext>
                  </a:extLst>
                </a:gridCol>
                <a:gridCol w="1959170">
                  <a:extLst>
                    <a:ext uri="{9D8B030D-6E8A-4147-A177-3AD203B41FA5}">
                      <a16:colId xmlns="" xmlns:a16="http://schemas.microsoft.com/office/drawing/2014/main" val="20003"/>
                    </a:ext>
                  </a:extLst>
                </a:gridCol>
                <a:gridCol w="2031736">
                  <a:extLst>
                    <a:ext uri="{9D8B030D-6E8A-4147-A177-3AD203B41FA5}">
                      <a16:colId xmlns="" xmlns:a16="http://schemas.microsoft.com/office/drawing/2014/main" val="20004"/>
                    </a:ext>
                  </a:extLst>
                </a:gridCol>
              </a:tblGrid>
              <a:tr h="499067">
                <a:tc>
                  <a:txBody>
                    <a:bodyPr/>
                    <a:lstStyle/>
                    <a:p>
                      <a:endParaRPr lang="en-GB"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Feb - March</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April – June</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July - Aug</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Sept-Dec</a:t>
                      </a:r>
                      <a:endParaRPr lang="en-GB" sz="1200" dirty="0"/>
                    </a:p>
                  </a:txBody>
                  <a:tcPr marL="121920" marR="121920">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0"/>
                  </a:ext>
                </a:extLst>
              </a:tr>
              <a:tr h="3708527">
                <a:tc>
                  <a:txBody>
                    <a:bodyPr/>
                    <a:lstStyle/>
                    <a:p>
                      <a:r>
                        <a:rPr lang="en-GB" dirty="0" smtClean="0"/>
                        <a:t>Maths</a:t>
                      </a:r>
                      <a:r>
                        <a:rPr lang="en-GB" baseline="0" dirty="0" smtClean="0"/>
                        <a:t> mastery training</a:t>
                      </a:r>
                    </a:p>
                    <a:p>
                      <a:r>
                        <a:rPr lang="en-GB" sz="1400" b="0" baseline="0" dirty="0" smtClean="0">
                          <a:latin typeface="Arial" panose="020B0604020202020204" pitchFamily="34" charset="0"/>
                          <a:cs typeface="Arial" panose="020B0604020202020204" pitchFamily="34" charset="0"/>
                        </a:rPr>
                        <a:t>SSIF Bid to raise attainment in Maths at KS2 and KS3 though maths mastery centred teaching, leading training and focused in-school support. </a:t>
                      </a:r>
                    </a:p>
                    <a:p>
                      <a:endParaRPr lang="en-GB" sz="1400" b="0" baseline="0" dirty="0" smtClean="0">
                        <a:latin typeface="Arial" panose="020B0604020202020204" pitchFamily="34" charset="0"/>
                        <a:cs typeface="Arial" panose="020B0604020202020204" pitchFamily="34" charset="0"/>
                      </a:endParaRPr>
                    </a:p>
                    <a:p>
                      <a:r>
                        <a:rPr lang="en-GB" sz="1400" b="0" baseline="0" dirty="0" smtClean="0">
                          <a:latin typeface="Arial" panose="020B0604020202020204" pitchFamily="34" charset="0"/>
                          <a:cs typeface="Arial" panose="020B0604020202020204" pitchFamily="34" charset="0"/>
                        </a:rPr>
                        <a:t>12 Hastings schools to be involved; 8 primary and 4 </a:t>
                      </a:r>
                      <a:r>
                        <a:rPr lang="en-GB" sz="1400" b="0" baseline="0" dirty="0" err="1" smtClean="0">
                          <a:latin typeface="Arial" panose="020B0604020202020204" pitchFamily="34" charset="0"/>
                          <a:cs typeface="Arial" panose="020B0604020202020204" pitchFamily="34" charset="0"/>
                        </a:rPr>
                        <a:t>secondaries</a:t>
                      </a:r>
                      <a:r>
                        <a:rPr lang="en-GB" sz="1400" b="0" baseline="0" dirty="0" smtClean="0">
                          <a:latin typeface="Arial" panose="020B0604020202020204" pitchFamily="34" charset="0"/>
                          <a:cs typeface="Arial" panose="020B0604020202020204" pitchFamily="34" charset="0"/>
                        </a:rPr>
                        <a:t>.</a:t>
                      </a:r>
                    </a:p>
                    <a:p>
                      <a:endParaRPr lang="en-GB" sz="14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1"/>
                  </a:ext>
                </a:extLst>
              </a:tr>
              <a:tr h="1946717">
                <a:tc>
                  <a:txBody>
                    <a:bodyPr/>
                    <a:lstStyle/>
                    <a:p>
                      <a:r>
                        <a:rPr lang="en-GB" dirty="0" smtClean="0"/>
                        <a:t>Increase</a:t>
                      </a:r>
                      <a:r>
                        <a:rPr lang="en-GB" baseline="0" dirty="0" smtClean="0"/>
                        <a:t> support from Sussex Maths Hub</a:t>
                      </a: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200" b="0" kern="1200" dirty="0" smtClean="0">
                          <a:solidFill>
                            <a:schemeClr val="tx1"/>
                          </a:solidFill>
                          <a:effectLst/>
                          <a:latin typeface="Arial" panose="020B0604020202020204" pitchFamily="34" charset="0"/>
                          <a:ea typeface="+mn-ea"/>
                          <a:cs typeface="Arial" panose="020B0604020202020204" pitchFamily="34" charset="0"/>
                        </a:rPr>
                        <a:t>The Sussex Maths Hub will increase its outreach and programme for Hastings’ schools</a:t>
                      </a:r>
                      <a:endParaRPr lang="en-GB" sz="1200" dirty="0" smtClean="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2"/>
                  </a:ext>
                </a:extLst>
              </a:tr>
            </a:tbl>
          </a:graphicData>
        </a:graphic>
      </p:graphicFrame>
      <p:sp>
        <p:nvSpPr>
          <p:cNvPr id="51" name="TextBox 50"/>
          <p:cNvSpPr txBox="1"/>
          <p:nvPr/>
        </p:nvSpPr>
        <p:spPr>
          <a:xfrm>
            <a:off x="5802521" y="1650879"/>
            <a:ext cx="207108" cy="215444"/>
          </a:xfrm>
          <a:prstGeom prst="rect">
            <a:avLst/>
          </a:prstGeom>
          <a:noFill/>
        </p:spPr>
        <p:txBody>
          <a:bodyPr wrap="none" rtlCol="0">
            <a:spAutoFit/>
          </a:bodyPr>
          <a:lstStyle/>
          <a:p>
            <a:r>
              <a:rPr lang="en-GB" sz="800" dirty="0" smtClean="0"/>
              <a:t> </a:t>
            </a:r>
            <a:endParaRPr lang="en-GB" sz="800" dirty="0"/>
          </a:p>
        </p:txBody>
      </p:sp>
      <p:sp>
        <p:nvSpPr>
          <p:cNvPr id="5" name="TextBox 4"/>
          <p:cNvSpPr txBox="1"/>
          <p:nvPr/>
        </p:nvSpPr>
        <p:spPr>
          <a:xfrm>
            <a:off x="582304" y="15352"/>
            <a:ext cx="8828363" cy="307777"/>
          </a:xfrm>
          <a:prstGeom prst="rect">
            <a:avLst/>
          </a:prstGeom>
          <a:noFill/>
        </p:spPr>
        <p:txBody>
          <a:bodyPr wrap="square" rtlCol="0">
            <a:spAutoFit/>
          </a:bodyPr>
          <a:lstStyle/>
          <a:p>
            <a:r>
              <a:rPr lang="en-GB" sz="1400" b="1" dirty="0" smtClean="0">
                <a:latin typeface="Arial" panose="020B0604020202020204" pitchFamily="34" charset="0"/>
                <a:cs typeface="Arial" panose="020B0604020202020204" pitchFamily="34" charset="0"/>
              </a:rPr>
              <a:t>Hastings Opportunity Area: Maths</a:t>
            </a:r>
            <a:endParaRPr lang="en-GB" sz="1400" b="1" dirty="0">
              <a:latin typeface="Arial" panose="020B0604020202020204" pitchFamily="34" charset="0"/>
              <a:cs typeface="Arial" panose="020B0604020202020204" pitchFamily="34" charset="0"/>
            </a:endParaRPr>
          </a:p>
        </p:txBody>
      </p:sp>
      <p:sp>
        <p:nvSpPr>
          <p:cNvPr id="37" name="TextBox 36"/>
          <p:cNvSpPr txBox="1"/>
          <p:nvPr/>
        </p:nvSpPr>
        <p:spPr>
          <a:xfrm>
            <a:off x="3241333" y="5487901"/>
            <a:ext cx="5401012"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Sussex Maths Hub (St Paul’s Catholic College) continues to offer more training in Hastings area</a:t>
            </a:r>
            <a:r>
              <a:rPr lang="en-GB" sz="900" dirty="0">
                <a:latin typeface="Arial" panose="020B0604020202020204" pitchFamily="34" charset="0"/>
                <a:cs typeface="Arial" panose="020B0604020202020204" pitchFamily="34" charset="0"/>
              </a:rPr>
              <a:t> </a:t>
            </a:r>
            <a:r>
              <a:rPr lang="en-GB" sz="900" dirty="0" smtClean="0">
                <a:latin typeface="Arial" panose="020B0604020202020204" pitchFamily="34" charset="0"/>
                <a:cs typeface="Arial" panose="020B0604020202020204" pitchFamily="34" charset="0"/>
              </a:rPr>
              <a:t>– specifically on early years numeracy and supporting the ‘Teach Meets’ see below </a:t>
            </a:r>
            <a:endParaRPr lang="en-GB" sz="900" dirty="0">
              <a:latin typeface="Arial" panose="020B0604020202020204" pitchFamily="34" charset="0"/>
              <a:cs typeface="Arial" panose="020B0604020202020204" pitchFamily="34" charset="0"/>
            </a:endParaRPr>
          </a:p>
        </p:txBody>
      </p:sp>
      <p:sp>
        <p:nvSpPr>
          <p:cNvPr id="42" name="TextBox 41"/>
          <p:cNvSpPr txBox="1"/>
          <p:nvPr/>
        </p:nvSpPr>
        <p:spPr>
          <a:xfrm>
            <a:off x="5941839" y="6145678"/>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Report to PB at regular intervals</a:t>
            </a:r>
          </a:p>
          <a:p>
            <a:r>
              <a:rPr lang="en-GB" sz="900" dirty="0" smtClean="0">
                <a:latin typeface="Arial" panose="020B0604020202020204" pitchFamily="34" charset="0"/>
                <a:cs typeface="Arial" panose="020B0604020202020204" pitchFamily="34" charset="0"/>
              </a:rPr>
              <a:t> </a:t>
            </a:r>
            <a:endParaRPr lang="en-GB" sz="900" dirty="0">
              <a:latin typeface="Arial" panose="020B0604020202020204" pitchFamily="34" charset="0"/>
              <a:cs typeface="Arial" panose="020B0604020202020204" pitchFamily="34" charset="0"/>
            </a:endParaRPr>
          </a:p>
        </p:txBody>
      </p:sp>
      <p:sp>
        <p:nvSpPr>
          <p:cNvPr id="60" name="Pentagon 59"/>
          <p:cNvSpPr/>
          <p:nvPr/>
        </p:nvSpPr>
        <p:spPr>
          <a:xfrm>
            <a:off x="3201106" y="5875828"/>
            <a:ext cx="7310884" cy="94700"/>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29" name="8-Point Star 28"/>
          <p:cNvSpPr/>
          <p:nvPr/>
        </p:nvSpPr>
        <p:spPr>
          <a:xfrm>
            <a:off x="3549958" y="6330344"/>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p:cNvSpPr txBox="1"/>
          <p:nvPr/>
        </p:nvSpPr>
        <p:spPr>
          <a:xfrm>
            <a:off x="3840742" y="6211699"/>
            <a:ext cx="1972723"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STEM Learning begin needs analysis with STEM departments</a:t>
            </a:r>
            <a:endParaRPr lang="en-GB"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5198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968728371"/>
              </p:ext>
            </p:extLst>
          </p:nvPr>
        </p:nvGraphicFramePr>
        <p:xfrm>
          <a:off x="1" y="426720"/>
          <a:ext cx="12064622" cy="6431279"/>
        </p:xfrm>
        <a:graphic>
          <a:graphicData uri="http://schemas.openxmlformats.org/drawingml/2006/table">
            <a:tbl>
              <a:tblPr firstRow="1" firstCol="1">
                <a:tableStyleId>{9D7B26C5-4107-4FEC-AEDC-1716B250A1EF}</a:tableStyleId>
              </a:tblPr>
              <a:tblGrid>
                <a:gridCol w="3124353">
                  <a:extLst>
                    <a:ext uri="{9D8B030D-6E8A-4147-A177-3AD203B41FA5}">
                      <a16:colId xmlns="" xmlns:a16="http://schemas.microsoft.com/office/drawing/2014/main" val="20000"/>
                    </a:ext>
                  </a:extLst>
                </a:gridCol>
                <a:gridCol w="2872337">
                  <a:extLst>
                    <a:ext uri="{9D8B030D-6E8A-4147-A177-3AD203B41FA5}">
                      <a16:colId xmlns="" xmlns:a16="http://schemas.microsoft.com/office/drawing/2014/main" val="20001"/>
                    </a:ext>
                  </a:extLst>
                </a:gridCol>
                <a:gridCol w="2034864">
                  <a:extLst>
                    <a:ext uri="{9D8B030D-6E8A-4147-A177-3AD203B41FA5}">
                      <a16:colId xmlns="" xmlns:a16="http://schemas.microsoft.com/office/drawing/2014/main" val="20002"/>
                    </a:ext>
                  </a:extLst>
                </a:gridCol>
                <a:gridCol w="1979868">
                  <a:extLst>
                    <a:ext uri="{9D8B030D-6E8A-4147-A177-3AD203B41FA5}">
                      <a16:colId xmlns="" xmlns:a16="http://schemas.microsoft.com/office/drawing/2014/main" val="20003"/>
                    </a:ext>
                  </a:extLst>
                </a:gridCol>
                <a:gridCol w="2053200">
                  <a:extLst>
                    <a:ext uri="{9D8B030D-6E8A-4147-A177-3AD203B41FA5}">
                      <a16:colId xmlns="" xmlns:a16="http://schemas.microsoft.com/office/drawing/2014/main" val="20004"/>
                    </a:ext>
                  </a:extLst>
                </a:gridCol>
              </a:tblGrid>
              <a:tr h="419431">
                <a:tc>
                  <a:txBody>
                    <a:bodyPr/>
                    <a:lstStyle/>
                    <a:p>
                      <a:endParaRPr lang="en-GB"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Feb - March</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April – June</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July - Aug</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Sept-Dec</a:t>
                      </a:r>
                      <a:endParaRPr lang="en-GB" sz="1200" dirty="0"/>
                    </a:p>
                  </a:txBody>
                  <a:tcPr marL="121920" marR="121920">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0"/>
                  </a:ext>
                </a:extLst>
              </a:tr>
              <a:tr h="2726303">
                <a:tc>
                  <a:txBody>
                    <a:bodyPr/>
                    <a:lstStyle/>
                    <a:p>
                      <a:r>
                        <a:rPr lang="en-GB" baseline="0" dirty="0" smtClean="0"/>
                        <a:t>Leadership Dev and STEM learning</a:t>
                      </a:r>
                    </a:p>
                    <a:p>
                      <a:r>
                        <a:rPr lang="en-GB" sz="1400" b="0" kern="1200" dirty="0" smtClean="0">
                          <a:solidFill>
                            <a:schemeClr val="tx1"/>
                          </a:solidFill>
                          <a:effectLst/>
                          <a:latin typeface="Arial" panose="020B0604020202020204" pitchFamily="34" charset="0"/>
                          <a:ea typeface="+mn-ea"/>
                          <a:cs typeface="Arial" panose="020B0604020202020204" pitchFamily="34" charset="0"/>
                        </a:rPr>
                        <a:t>Hasting’s secondary schools will receive support from STEM Learning to establish a STEM hub (through the Teaching and Leadership Innovation Fund (TLIF)). </a:t>
                      </a:r>
                      <a:r>
                        <a:rPr lang="en-GB" sz="1400" b="0" baseline="0" dirty="0" smtClean="0">
                          <a:solidFill>
                            <a:schemeClr val="tx1"/>
                          </a:solidFill>
                          <a:latin typeface="Arial" panose="020B0604020202020204" pitchFamily="34" charset="0"/>
                          <a:cs typeface="Arial" panose="020B0604020202020204" pitchFamily="34" charset="0"/>
                        </a:rPr>
                        <a:t>4 mainstream </a:t>
                      </a:r>
                      <a:r>
                        <a:rPr lang="en-GB" sz="1400" b="0" baseline="0" dirty="0" err="1" smtClean="0">
                          <a:solidFill>
                            <a:schemeClr val="tx1"/>
                          </a:solidFill>
                          <a:latin typeface="Arial" panose="020B0604020202020204" pitchFamily="34" charset="0"/>
                          <a:cs typeface="Arial" panose="020B0604020202020204" pitchFamily="34" charset="0"/>
                        </a:rPr>
                        <a:t>secondaries</a:t>
                      </a:r>
                      <a:r>
                        <a:rPr lang="en-GB" sz="1400" b="0" baseline="0" dirty="0" smtClean="0">
                          <a:solidFill>
                            <a:schemeClr val="tx1"/>
                          </a:solidFill>
                          <a:latin typeface="Arial" panose="020B0604020202020204" pitchFamily="34" charset="0"/>
                          <a:cs typeface="Arial" panose="020B0604020202020204" pitchFamily="34" charset="0"/>
                        </a:rPr>
                        <a:t> and Special School (Saxon Mount) signed up. </a:t>
                      </a:r>
                      <a:endParaRPr lang="en-GB" sz="14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3"/>
                  </a:ext>
                </a:extLst>
              </a:tr>
              <a:tr h="2551540">
                <a:tc>
                  <a:txBody>
                    <a:bodyPr/>
                    <a:lstStyle/>
                    <a:p>
                      <a:r>
                        <a:rPr lang="en-GB" dirty="0" smtClean="0"/>
                        <a:t>Post</a:t>
                      </a:r>
                      <a:r>
                        <a:rPr lang="en-GB" baseline="0" dirty="0" smtClean="0"/>
                        <a:t> 16</a:t>
                      </a:r>
                    </a:p>
                    <a:p>
                      <a:endParaRPr lang="en-GB" sz="10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r>
                        <a:rPr lang="en-US" sz="1400" b="0" i="0" u="none" strike="noStrike" kern="1200" baseline="0" dirty="0" smtClean="0">
                          <a:solidFill>
                            <a:schemeClr val="tx1"/>
                          </a:solidFill>
                          <a:latin typeface="Arial" panose="020B0604020202020204" pitchFamily="34" charset="0"/>
                          <a:ea typeface="+mn-ea"/>
                          <a:cs typeface="Arial" panose="020B0604020202020204" pitchFamily="34" charset="0"/>
                        </a:rPr>
                        <a:t>Work with University of Brighton and the National Collaborative Outreach </a:t>
                      </a:r>
                      <a:r>
                        <a:rPr lang="en-US" sz="1400" b="0" i="0" u="none" strike="noStrike" kern="1200" baseline="0" dirty="0" err="1" smtClean="0">
                          <a:solidFill>
                            <a:schemeClr val="tx1"/>
                          </a:solidFill>
                          <a:latin typeface="Arial" panose="020B0604020202020204" pitchFamily="34" charset="0"/>
                          <a:ea typeface="+mn-ea"/>
                          <a:cs typeface="Arial" panose="020B0604020202020204" pitchFamily="34" charset="0"/>
                        </a:rPr>
                        <a:t>Programme</a:t>
                      </a:r>
                      <a:r>
                        <a:rPr lang="en-US" sz="1400" b="0" i="0" u="none" strike="noStrike" kern="1200" baseline="0" dirty="0" smtClean="0">
                          <a:solidFill>
                            <a:schemeClr val="tx1"/>
                          </a:solidFill>
                          <a:latin typeface="Arial" panose="020B0604020202020204" pitchFamily="34" charset="0"/>
                          <a:ea typeface="+mn-ea"/>
                          <a:cs typeface="Arial" panose="020B0604020202020204" pitchFamily="34" charset="0"/>
                        </a:rPr>
                        <a:t> to invest in development for </a:t>
                      </a:r>
                      <a:r>
                        <a:rPr lang="en-US" sz="1400" b="0" i="0" u="none" strike="noStrike" kern="1200" baseline="0" dirty="0" err="1" smtClean="0">
                          <a:solidFill>
                            <a:schemeClr val="tx1"/>
                          </a:solidFill>
                          <a:latin typeface="Arial" panose="020B0604020202020204" pitchFamily="34" charset="0"/>
                          <a:ea typeface="+mn-ea"/>
                          <a:cs typeface="Arial" panose="020B0604020202020204" pitchFamily="34" charset="0"/>
                        </a:rPr>
                        <a:t>maths</a:t>
                      </a:r>
                      <a:r>
                        <a:rPr lang="en-US" sz="1400" b="0" i="0" u="none" strike="noStrike" kern="1200" baseline="0" dirty="0" smtClean="0">
                          <a:solidFill>
                            <a:schemeClr val="tx1"/>
                          </a:solidFill>
                          <a:latin typeface="Arial" panose="020B0604020202020204" pitchFamily="34" charset="0"/>
                          <a:ea typeface="+mn-ea"/>
                          <a:cs typeface="Arial" panose="020B0604020202020204" pitchFamily="34" charset="0"/>
                        </a:rPr>
                        <a:t> teachers in further education, to improve the quality of </a:t>
                      </a:r>
                      <a:r>
                        <a:rPr lang="en-US" sz="1400" b="0" i="0" u="none" strike="noStrike" kern="1200" baseline="0" dirty="0" err="1" smtClean="0">
                          <a:solidFill>
                            <a:schemeClr val="tx1"/>
                          </a:solidFill>
                          <a:latin typeface="Arial" panose="020B0604020202020204" pitchFamily="34" charset="0"/>
                          <a:ea typeface="+mn-ea"/>
                          <a:cs typeface="Arial" panose="020B0604020202020204" pitchFamily="34" charset="0"/>
                        </a:rPr>
                        <a:t>maths</a:t>
                      </a:r>
                      <a:r>
                        <a:rPr lang="en-US" sz="1400" b="0" i="0" u="none" strike="noStrike" kern="1200" baseline="0" dirty="0" smtClean="0">
                          <a:solidFill>
                            <a:schemeClr val="tx1"/>
                          </a:solidFill>
                          <a:latin typeface="Arial" panose="020B0604020202020204" pitchFamily="34" charset="0"/>
                          <a:ea typeface="+mn-ea"/>
                          <a:cs typeface="Arial" panose="020B0604020202020204" pitchFamily="34" charset="0"/>
                        </a:rPr>
                        <a:t> teaching and learning, and enhance the capacity of </a:t>
                      </a:r>
                      <a:r>
                        <a:rPr lang="en-US" sz="1400" b="0" i="0" u="none" strike="noStrike" kern="1200" baseline="0" dirty="0" err="1" smtClean="0">
                          <a:solidFill>
                            <a:schemeClr val="tx1"/>
                          </a:solidFill>
                          <a:latin typeface="Arial" panose="020B0604020202020204" pitchFamily="34" charset="0"/>
                          <a:ea typeface="+mn-ea"/>
                          <a:cs typeface="Arial" panose="020B0604020202020204" pitchFamily="34" charset="0"/>
                        </a:rPr>
                        <a:t>maths</a:t>
                      </a:r>
                      <a:r>
                        <a:rPr lang="en-US" sz="1400" b="0" i="0" u="none" strike="noStrike" kern="1200" baseline="0" dirty="0" smtClean="0">
                          <a:solidFill>
                            <a:schemeClr val="tx1"/>
                          </a:solidFill>
                          <a:latin typeface="Arial" panose="020B0604020202020204" pitchFamily="34" charset="0"/>
                          <a:ea typeface="+mn-ea"/>
                          <a:cs typeface="Arial" panose="020B0604020202020204" pitchFamily="34" charset="0"/>
                        </a:rPr>
                        <a:t> teams. </a:t>
                      </a:r>
                      <a:endParaRPr lang="en-GB" sz="14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4"/>
                  </a:ext>
                </a:extLst>
              </a:tr>
              <a:tr h="734005">
                <a:tc>
                  <a:txBody>
                    <a:bodyPr/>
                    <a:lstStyle/>
                    <a:p>
                      <a:r>
                        <a:rPr lang="en-GB" dirty="0" smtClean="0"/>
                        <a:t>Develop network of great Maths teachers</a:t>
                      </a:r>
                      <a:endParaRPr lang="en-GB"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5"/>
                  </a:ext>
                </a:extLst>
              </a:tr>
            </a:tbl>
          </a:graphicData>
        </a:graphic>
      </p:graphicFrame>
      <p:sp>
        <p:nvSpPr>
          <p:cNvPr id="51" name="TextBox 50"/>
          <p:cNvSpPr txBox="1"/>
          <p:nvPr/>
        </p:nvSpPr>
        <p:spPr>
          <a:xfrm>
            <a:off x="5802521" y="1650879"/>
            <a:ext cx="207108" cy="215444"/>
          </a:xfrm>
          <a:prstGeom prst="rect">
            <a:avLst/>
          </a:prstGeom>
          <a:noFill/>
        </p:spPr>
        <p:txBody>
          <a:bodyPr wrap="none" rtlCol="0">
            <a:spAutoFit/>
          </a:bodyPr>
          <a:lstStyle/>
          <a:p>
            <a:r>
              <a:rPr lang="en-GB" sz="800" dirty="0" smtClean="0"/>
              <a:t> </a:t>
            </a:r>
            <a:endParaRPr lang="en-GB" sz="800" dirty="0"/>
          </a:p>
        </p:txBody>
      </p:sp>
      <p:sp>
        <p:nvSpPr>
          <p:cNvPr id="5" name="TextBox 4"/>
          <p:cNvSpPr txBox="1"/>
          <p:nvPr/>
        </p:nvSpPr>
        <p:spPr>
          <a:xfrm>
            <a:off x="582304" y="15352"/>
            <a:ext cx="8828363" cy="307777"/>
          </a:xfrm>
          <a:prstGeom prst="rect">
            <a:avLst/>
          </a:prstGeom>
          <a:noFill/>
        </p:spPr>
        <p:txBody>
          <a:bodyPr wrap="square" rtlCol="0">
            <a:spAutoFit/>
          </a:bodyPr>
          <a:lstStyle/>
          <a:p>
            <a:r>
              <a:rPr lang="en-GB" sz="1400" b="1" dirty="0" smtClean="0">
                <a:latin typeface="Arial" panose="020B0604020202020204" pitchFamily="34" charset="0"/>
                <a:cs typeface="Arial" panose="020B0604020202020204" pitchFamily="34" charset="0"/>
              </a:rPr>
              <a:t>Hastings Opportunity Area: Maths</a:t>
            </a:r>
            <a:endParaRPr lang="en-GB" sz="1400" b="1" dirty="0">
              <a:latin typeface="Arial" panose="020B0604020202020204" pitchFamily="34" charset="0"/>
              <a:cs typeface="Arial" panose="020B0604020202020204" pitchFamily="34" charset="0"/>
            </a:endParaRPr>
          </a:p>
        </p:txBody>
      </p:sp>
      <p:sp>
        <p:nvSpPr>
          <p:cNvPr id="41" name="TextBox 40"/>
          <p:cNvSpPr txBox="1"/>
          <p:nvPr/>
        </p:nvSpPr>
        <p:spPr>
          <a:xfrm>
            <a:off x="3646375" y="3408045"/>
            <a:ext cx="1823951" cy="507831"/>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Work with </a:t>
            </a:r>
            <a:r>
              <a:rPr lang="en-GB" sz="900" dirty="0" err="1" smtClean="0">
                <a:latin typeface="Arial" panose="020B0604020202020204" pitchFamily="34" charset="0"/>
                <a:cs typeface="Arial" panose="020B0604020202020204" pitchFamily="34" charset="0"/>
              </a:rPr>
              <a:t>DfE</a:t>
            </a:r>
            <a:r>
              <a:rPr lang="en-GB" sz="900" dirty="0" smtClean="0">
                <a:latin typeface="Arial" panose="020B0604020202020204" pitchFamily="34" charset="0"/>
                <a:cs typeface="Arial" panose="020B0604020202020204" pitchFamily="34" charset="0"/>
              </a:rPr>
              <a:t> to review options for post-16  teacher recruitment and retention. </a:t>
            </a:r>
            <a:endParaRPr lang="en-GB" sz="900" dirty="0">
              <a:latin typeface="Arial" panose="020B0604020202020204" pitchFamily="34" charset="0"/>
              <a:cs typeface="Arial" panose="020B0604020202020204" pitchFamily="34" charset="0"/>
            </a:endParaRPr>
          </a:p>
        </p:txBody>
      </p:sp>
      <p:sp>
        <p:nvSpPr>
          <p:cNvPr id="57" name="Pentagon 56"/>
          <p:cNvSpPr/>
          <p:nvPr/>
        </p:nvSpPr>
        <p:spPr>
          <a:xfrm>
            <a:off x="3613456" y="3297418"/>
            <a:ext cx="639791" cy="104255"/>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64" name="TextBox 63"/>
          <p:cNvSpPr txBox="1"/>
          <p:nvPr/>
        </p:nvSpPr>
        <p:spPr>
          <a:xfrm>
            <a:off x="6236012" y="3391337"/>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Review possible next steps – emerging from DfE discussions</a:t>
            </a:r>
            <a:endParaRPr lang="en-GB" sz="900" dirty="0">
              <a:latin typeface="Arial" panose="020B0604020202020204" pitchFamily="34" charset="0"/>
              <a:cs typeface="Arial" panose="020B0604020202020204" pitchFamily="34" charset="0"/>
            </a:endParaRPr>
          </a:p>
        </p:txBody>
      </p:sp>
      <p:sp>
        <p:nvSpPr>
          <p:cNvPr id="65" name="8-Point Star 64"/>
          <p:cNvSpPr/>
          <p:nvPr/>
        </p:nvSpPr>
        <p:spPr>
          <a:xfrm>
            <a:off x="5937621" y="3344766"/>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Pentagon 59"/>
          <p:cNvSpPr/>
          <p:nvPr/>
        </p:nvSpPr>
        <p:spPr>
          <a:xfrm>
            <a:off x="3424274" y="915902"/>
            <a:ext cx="7310884" cy="94700"/>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61" name="8-Point Star 60"/>
          <p:cNvSpPr/>
          <p:nvPr/>
        </p:nvSpPr>
        <p:spPr>
          <a:xfrm>
            <a:off x="4414334" y="4814412"/>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TextBox 61"/>
          <p:cNvSpPr txBox="1"/>
          <p:nvPr/>
        </p:nvSpPr>
        <p:spPr>
          <a:xfrm>
            <a:off x="4683041" y="4814412"/>
            <a:ext cx="1823951" cy="646331"/>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Mid March Hold event: teach 1</a:t>
            </a:r>
            <a:r>
              <a:rPr lang="en-GB" sz="900" baseline="30000" dirty="0" smtClean="0">
                <a:latin typeface="Arial" panose="020B0604020202020204" pitchFamily="34" charset="0"/>
                <a:cs typeface="Arial" panose="020B0604020202020204" pitchFamily="34" charset="0"/>
              </a:rPr>
              <a:t>st</a:t>
            </a:r>
            <a:r>
              <a:rPr lang="en-GB" sz="900" dirty="0" smtClean="0">
                <a:latin typeface="Arial" panose="020B0604020202020204" pitchFamily="34" charset="0"/>
                <a:cs typeface="Arial" panose="020B0604020202020204" pitchFamily="34" charset="0"/>
              </a:rPr>
              <a:t>, teach now, Hastings Maths teachers (primary, secondary, special, post 16</a:t>
            </a:r>
            <a:endParaRPr lang="en-GB" sz="900" dirty="0">
              <a:latin typeface="Arial" panose="020B0604020202020204" pitchFamily="34" charset="0"/>
              <a:cs typeface="Arial" panose="020B0604020202020204" pitchFamily="34" charset="0"/>
            </a:endParaRPr>
          </a:p>
        </p:txBody>
      </p:sp>
      <p:sp>
        <p:nvSpPr>
          <p:cNvPr id="67" name="8-Point Star 66"/>
          <p:cNvSpPr/>
          <p:nvPr/>
        </p:nvSpPr>
        <p:spPr>
          <a:xfrm>
            <a:off x="8015017" y="4871319"/>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p:cNvSpPr txBox="1"/>
          <p:nvPr/>
        </p:nvSpPr>
        <p:spPr>
          <a:xfrm>
            <a:off x="8275355" y="4896004"/>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June – 2 event – networking </a:t>
            </a:r>
            <a:r>
              <a:rPr lang="en-GB" sz="900" dirty="0" err="1" smtClean="0">
                <a:latin typeface="Arial" panose="020B0604020202020204" pitchFamily="34" charset="0"/>
                <a:cs typeface="Arial" panose="020B0604020202020204" pitchFamily="34" charset="0"/>
              </a:rPr>
              <a:t>opps</a:t>
            </a:r>
            <a:r>
              <a:rPr lang="en-GB" sz="900" dirty="0">
                <a:latin typeface="Arial" panose="020B0604020202020204" pitchFamily="34" charset="0"/>
                <a:cs typeface="Arial" panose="020B0604020202020204" pitchFamily="34" charset="0"/>
              </a:rPr>
              <a:t> </a:t>
            </a:r>
            <a:r>
              <a:rPr lang="en-GB" sz="900" dirty="0" err="1" smtClean="0">
                <a:latin typeface="Arial" panose="020B0604020202020204" pitchFamily="34" charset="0"/>
                <a:cs typeface="Arial" panose="020B0604020202020204" pitchFamily="34" charset="0"/>
              </a:rPr>
              <a:t>etc</a:t>
            </a:r>
            <a:endParaRPr lang="en-GB" sz="900" dirty="0">
              <a:latin typeface="Arial" panose="020B0604020202020204" pitchFamily="34" charset="0"/>
              <a:cs typeface="Arial" panose="020B0604020202020204" pitchFamily="34" charset="0"/>
            </a:endParaRPr>
          </a:p>
        </p:txBody>
      </p:sp>
      <p:sp>
        <p:nvSpPr>
          <p:cNvPr id="69" name="8-Point Star 68"/>
          <p:cNvSpPr/>
          <p:nvPr/>
        </p:nvSpPr>
        <p:spPr>
          <a:xfrm>
            <a:off x="10735158" y="4896004"/>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TextBox 70"/>
          <p:cNvSpPr txBox="1"/>
          <p:nvPr/>
        </p:nvSpPr>
        <p:spPr>
          <a:xfrm>
            <a:off x="10575787" y="4985133"/>
            <a:ext cx="1823951" cy="507831"/>
          </a:xfrm>
          <a:prstGeom prst="rect">
            <a:avLst/>
          </a:prstGeom>
          <a:noFill/>
        </p:spPr>
        <p:txBody>
          <a:bodyPr wrap="square" rtlCol="0">
            <a:spAutoFit/>
          </a:bodyPr>
          <a:lstStyle/>
          <a:p>
            <a:endParaRPr lang="en-GB" sz="900" dirty="0">
              <a:latin typeface="Arial" panose="020B0604020202020204" pitchFamily="34" charset="0"/>
              <a:cs typeface="Arial" panose="020B0604020202020204" pitchFamily="34" charset="0"/>
            </a:endParaRPr>
          </a:p>
          <a:p>
            <a:r>
              <a:rPr lang="en-GB" sz="900" dirty="0" smtClean="0">
                <a:latin typeface="Arial" panose="020B0604020202020204" pitchFamily="34" charset="0"/>
                <a:cs typeface="Arial" panose="020B0604020202020204" pitchFamily="34" charset="0"/>
              </a:rPr>
              <a:t>Sept – networking event</a:t>
            </a:r>
          </a:p>
          <a:p>
            <a:endParaRPr lang="en-GB" sz="900" dirty="0" smtClean="0">
              <a:latin typeface="Arial" panose="020B0604020202020204" pitchFamily="34" charset="0"/>
              <a:cs typeface="Arial" panose="020B0604020202020204" pitchFamily="34" charset="0"/>
            </a:endParaRPr>
          </a:p>
        </p:txBody>
      </p:sp>
      <p:sp>
        <p:nvSpPr>
          <p:cNvPr id="29" name="8-Point Star 28"/>
          <p:cNvSpPr/>
          <p:nvPr/>
        </p:nvSpPr>
        <p:spPr>
          <a:xfrm>
            <a:off x="3861344" y="2754382"/>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p:cNvSpPr txBox="1"/>
          <p:nvPr/>
        </p:nvSpPr>
        <p:spPr>
          <a:xfrm>
            <a:off x="3788439" y="1117967"/>
            <a:ext cx="1972723"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STEM Learning begin needs analysis with STEM departments</a:t>
            </a:r>
            <a:endParaRPr lang="en-GB" sz="900" dirty="0">
              <a:latin typeface="Arial" panose="020B0604020202020204" pitchFamily="34" charset="0"/>
              <a:cs typeface="Arial" panose="020B0604020202020204" pitchFamily="34" charset="0"/>
            </a:endParaRPr>
          </a:p>
        </p:txBody>
      </p:sp>
      <p:sp>
        <p:nvSpPr>
          <p:cNvPr id="38" name="Pentagon 37"/>
          <p:cNvSpPr/>
          <p:nvPr/>
        </p:nvSpPr>
        <p:spPr>
          <a:xfrm flipV="1">
            <a:off x="3810882" y="3944402"/>
            <a:ext cx="4114876" cy="114220"/>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39" name="TextBox 38"/>
          <p:cNvSpPr txBox="1"/>
          <p:nvPr/>
        </p:nvSpPr>
        <p:spPr>
          <a:xfrm>
            <a:off x="3793079" y="4058622"/>
            <a:ext cx="4150482"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University of Brighton providing training for Sussex Coast maths teachers</a:t>
            </a:r>
            <a:endParaRPr lang="en-GB"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01971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917" y="141891"/>
            <a:ext cx="10368108" cy="725214"/>
          </a:xfrm>
        </p:spPr>
        <p:txBody>
          <a:bodyPr>
            <a:normAutofit fontScale="90000"/>
          </a:bodyPr>
          <a:lstStyle/>
          <a:p>
            <a:pPr algn="ctr"/>
            <a:r>
              <a:rPr lang="en-GB" sz="3200" b="1" dirty="0" smtClean="0">
                <a:solidFill>
                  <a:schemeClr val="tx2"/>
                </a:solidFill>
                <a:latin typeface="Arial" panose="020B0604020202020204" pitchFamily="34" charset="0"/>
                <a:ea typeface="Calibri" panose="020F0502020204030204" pitchFamily="34" charset="0"/>
                <a:cs typeface="Arial" panose="020B0604020202020204" pitchFamily="34" charset="0"/>
              </a:rPr>
              <a:t/>
            </a:r>
            <a:br>
              <a:rPr lang="en-GB" sz="3200" b="1" dirty="0" smtClean="0">
                <a:solidFill>
                  <a:schemeClr val="tx2"/>
                </a:solidFill>
                <a:latin typeface="Arial" panose="020B0604020202020204" pitchFamily="34" charset="0"/>
                <a:ea typeface="Calibri" panose="020F0502020204030204" pitchFamily="34" charset="0"/>
                <a:cs typeface="Arial" panose="020B0604020202020204" pitchFamily="34" charset="0"/>
              </a:rPr>
            </a:br>
            <a:r>
              <a:rPr lang="en-GB" sz="3200" b="1" dirty="0" smtClean="0">
                <a:solidFill>
                  <a:schemeClr val="tx2"/>
                </a:solidFill>
                <a:latin typeface="Arial" panose="020B0604020202020204" pitchFamily="34" charset="0"/>
                <a:ea typeface="Calibri" panose="020F0502020204030204" pitchFamily="34" charset="0"/>
                <a:cs typeface="Arial" panose="020B0604020202020204" pitchFamily="34" charset="0"/>
              </a:rPr>
              <a:t>Mental health and resilience; </a:t>
            </a:r>
            <a:endParaRPr lang="en-GB"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98894" y="903762"/>
            <a:ext cx="10515600" cy="4851400"/>
          </a:xfrm>
        </p:spPr>
        <p:txBody>
          <a:bodyPr>
            <a:noAutofit/>
          </a:bodyPr>
          <a:lstStyle/>
          <a:p>
            <a:pPr hangingPunct="0"/>
            <a:r>
              <a:rPr lang="en-GB" sz="2400" dirty="0" smtClean="0">
                <a:latin typeface="Arial" panose="020B0604020202020204" pitchFamily="34" charset="0"/>
                <a:cs typeface="Arial" panose="020B0604020202020204" pitchFamily="34" charset="0"/>
              </a:rPr>
              <a:t>Clear priority for Hastings amongst Heads, parents, young people, voluntary sector and employers </a:t>
            </a:r>
          </a:p>
          <a:p>
            <a:pPr hangingPunct="0"/>
            <a:endParaRPr lang="en-GB" sz="2400" dirty="0" smtClean="0">
              <a:latin typeface="Arial" panose="020B0604020202020204" pitchFamily="34" charset="0"/>
              <a:cs typeface="Arial" panose="020B0604020202020204" pitchFamily="34" charset="0"/>
            </a:endParaRPr>
          </a:p>
          <a:p>
            <a:pPr hangingPunct="0"/>
            <a:r>
              <a:rPr lang="en-GB" sz="2400" dirty="0" smtClean="0">
                <a:latin typeface="Arial" panose="020B0604020202020204" pitchFamily="34" charset="0"/>
                <a:cs typeface="Arial" panose="020B0604020202020204" pitchFamily="34" charset="0"/>
              </a:rPr>
              <a:t>Evidence – linking non-cognitive skills; self-efficacy, self-regulation, emotional and social skills with improved outcomes</a:t>
            </a:r>
          </a:p>
          <a:p>
            <a:pPr hangingPunct="0"/>
            <a:endParaRPr lang="en-GB" sz="2400" dirty="0">
              <a:latin typeface="Arial" panose="020B0604020202020204" pitchFamily="34" charset="0"/>
              <a:cs typeface="Arial" panose="020B0604020202020204" pitchFamily="34" charset="0"/>
            </a:endParaRPr>
          </a:p>
          <a:p>
            <a:pPr hangingPunct="0"/>
            <a:r>
              <a:rPr lang="en-GB" sz="2400" dirty="0" smtClean="0">
                <a:latin typeface="Arial" panose="020B0604020202020204" pitchFamily="34" charset="0"/>
                <a:cs typeface="Arial" panose="020B0604020202020204" pitchFamily="34" charset="0"/>
              </a:rPr>
              <a:t>Plan –  support implementation of whole school and college approaches to promoting mental health, including training for mental health leads and champions in schools;   Building capacity of effective external mental health support with focus on younger children;  Develop universal approach to supporting families</a:t>
            </a:r>
          </a:p>
          <a:p>
            <a:pPr marL="0" indent="0" hangingPunct="0">
              <a:buNone/>
            </a:pPr>
            <a:endParaRPr lang="en-GB" sz="2400" dirty="0" smtClean="0">
              <a:latin typeface="Arial" panose="020B0604020202020204" pitchFamily="34" charset="0"/>
              <a:cs typeface="Arial" panose="020B0604020202020204" pitchFamily="34" charset="0"/>
            </a:endParaRPr>
          </a:p>
          <a:p>
            <a:pPr hangingPunct="0"/>
            <a:r>
              <a:rPr lang="en-GB" sz="2400" dirty="0" smtClean="0">
                <a:latin typeface="Arial" panose="020B0604020202020204" pitchFamily="34" charset="0"/>
                <a:cs typeface="Arial" panose="020B0604020202020204" pitchFamily="34" charset="0"/>
              </a:rPr>
              <a:t>Working Group – representatives from Health, Voluntary Sector, Academies </a:t>
            </a:r>
            <a:r>
              <a:rPr lang="en-GB" sz="2400" dirty="0" err="1" smtClean="0">
                <a:latin typeface="Arial" panose="020B0604020202020204" pitchFamily="34" charset="0"/>
                <a:cs typeface="Arial" panose="020B0604020202020204" pitchFamily="34" charset="0"/>
              </a:rPr>
              <a:t>incl</a:t>
            </a:r>
            <a:r>
              <a:rPr lang="en-GB" sz="2400" dirty="0" smtClean="0">
                <a:latin typeface="Arial" panose="020B0604020202020204" pitchFamily="34" charset="0"/>
                <a:cs typeface="Arial" panose="020B0604020202020204" pitchFamily="34" charset="0"/>
              </a:rPr>
              <a:t> Brian Hughes, Early Help; Nathan Caine, SEND and Penny Nice ISEND.</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557151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514090601"/>
              </p:ext>
            </p:extLst>
          </p:nvPr>
        </p:nvGraphicFramePr>
        <p:xfrm>
          <a:off x="141890" y="544892"/>
          <a:ext cx="11912238" cy="6060859"/>
        </p:xfrm>
        <a:graphic>
          <a:graphicData uri="http://schemas.openxmlformats.org/drawingml/2006/table">
            <a:tbl>
              <a:tblPr firstRow="1" firstCol="1">
                <a:tableStyleId>{9D7B26C5-4107-4FEC-AEDC-1716B250A1EF}</a:tableStyleId>
              </a:tblPr>
              <a:tblGrid>
                <a:gridCol w="3084890">
                  <a:extLst>
                    <a:ext uri="{9D8B030D-6E8A-4147-A177-3AD203B41FA5}">
                      <a16:colId xmlns="" xmlns:a16="http://schemas.microsoft.com/office/drawing/2014/main" val="20000"/>
                    </a:ext>
                  </a:extLst>
                </a:gridCol>
                <a:gridCol w="2836058">
                  <a:extLst>
                    <a:ext uri="{9D8B030D-6E8A-4147-A177-3AD203B41FA5}">
                      <a16:colId xmlns="" xmlns:a16="http://schemas.microsoft.com/office/drawing/2014/main" val="20001"/>
                    </a:ext>
                  </a:extLst>
                </a:gridCol>
                <a:gridCol w="2009163">
                  <a:extLst>
                    <a:ext uri="{9D8B030D-6E8A-4147-A177-3AD203B41FA5}">
                      <a16:colId xmlns="" xmlns:a16="http://schemas.microsoft.com/office/drawing/2014/main" val="20002"/>
                    </a:ext>
                  </a:extLst>
                </a:gridCol>
                <a:gridCol w="1954861">
                  <a:extLst>
                    <a:ext uri="{9D8B030D-6E8A-4147-A177-3AD203B41FA5}">
                      <a16:colId xmlns="" xmlns:a16="http://schemas.microsoft.com/office/drawing/2014/main" val="20003"/>
                    </a:ext>
                  </a:extLst>
                </a:gridCol>
                <a:gridCol w="2027266">
                  <a:extLst>
                    <a:ext uri="{9D8B030D-6E8A-4147-A177-3AD203B41FA5}">
                      <a16:colId xmlns="" xmlns:a16="http://schemas.microsoft.com/office/drawing/2014/main" val="20004"/>
                    </a:ext>
                  </a:extLst>
                </a:gridCol>
              </a:tblGrid>
              <a:tr h="483258">
                <a:tc>
                  <a:txBody>
                    <a:bodyPr/>
                    <a:lstStyle/>
                    <a:p>
                      <a:endParaRPr lang="en-GB"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Feb - March</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April – June</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July - Aug</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Sept-Dec</a:t>
                      </a:r>
                      <a:endParaRPr lang="en-GB" sz="1200" dirty="0"/>
                    </a:p>
                  </a:txBody>
                  <a:tcPr marL="121920" marR="121920">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0"/>
                  </a:ext>
                </a:extLst>
              </a:tr>
              <a:tr h="5577601">
                <a:tc>
                  <a:txBody>
                    <a:bodyPr/>
                    <a:lstStyle/>
                    <a:p>
                      <a:r>
                        <a:rPr lang="en-GB" sz="1200" baseline="0" dirty="0" smtClean="0">
                          <a:latin typeface="Arial" panose="020B0604020202020204" pitchFamily="34" charset="0"/>
                          <a:cs typeface="Arial" panose="020B0604020202020204" pitchFamily="34" charset="0"/>
                        </a:rPr>
                        <a:t>Deliver training programme to support all schools and colleges deliver whole school approach to mental health</a:t>
                      </a:r>
                    </a:p>
                    <a:p>
                      <a:pPr marL="171450" indent="-171450">
                        <a:buFont typeface="Arial" charset="0"/>
                        <a:buChar char="•"/>
                      </a:pPr>
                      <a:r>
                        <a:rPr lang="en-GB" sz="1400" b="0" baseline="0" dirty="0" smtClean="0">
                          <a:latin typeface="Arial" panose="020B0604020202020204" pitchFamily="34" charset="0"/>
                          <a:cs typeface="Arial" panose="020B0604020202020204" pitchFamily="34" charset="0"/>
                        </a:rPr>
                        <a:t>Develop self-assessment for schools </a:t>
                      </a:r>
                    </a:p>
                    <a:p>
                      <a:pPr marL="171450" indent="-171450">
                        <a:buFont typeface="Arial" charset="0"/>
                        <a:buChar char="•"/>
                      </a:pPr>
                      <a:r>
                        <a:rPr lang="en-GB" sz="1400" b="0" baseline="0" dirty="0" smtClean="0">
                          <a:latin typeface="Arial" panose="020B0604020202020204" pitchFamily="34" charset="0"/>
                          <a:cs typeface="Arial" panose="020B0604020202020204" pitchFamily="34" charset="0"/>
                        </a:rPr>
                        <a:t>Funding for schools – to free up staff re engagement in Audit and </a:t>
                      </a:r>
                      <a:r>
                        <a:rPr lang="en-GB" sz="1400" b="0" baseline="0" dirty="0" err="1" smtClean="0">
                          <a:latin typeface="Arial" panose="020B0604020202020204" pitchFamily="34" charset="0"/>
                          <a:cs typeface="Arial" panose="020B0604020202020204" pitchFamily="34" charset="0"/>
                        </a:rPr>
                        <a:t>mh</a:t>
                      </a:r>
                      <a:r>
                        <a:rPr lang="en-GB" sz="1400" b="0" baseline="0" dirty="0" smtClean="0">
                          <a:latin typeface="Arial" panose="020B0604020202020204" pitchFamily="34" charset="0"/>
                          <a:cs typeface="Arial" panose="020B0604020202020204" pitchFamily="34" charset="0"/>
                        </a:rPr>
                        <a:t> work</a:t>
                      </a:r>
                    </a:p>
                    <a:p>
                      <a:pPr marL="171450" indent="-171450">
                        <a:buFont typeface="Arial" charset="0"/>
                        <a:buChar char="•"/>
                      </a:pPr>
                      <a:r>
                        <a:rPr lang="en-GB" sz="1400" b="0" baseline="0" dirty="0" smtClean="0">
                          <a:latin typeface="Arial" panose="020B0604020202020204" pitchFamily="34" charset="0"/>
                          <a:cs typeface="Arial" panose="020B0604020202020204" pitchFamily="34" charset="0"/>
                        </a:rPr>
                        <a:t>Schools carry out self-assessment  - with support</a:t>
                      </a:r>
                    </a:p>
                    <a:p>
                      <a:pPr marL="171450" indent="-171450">
                        <a:buFont typeface="Arial" charset="0"/>
                        <a:buChar char="•"/>
                      </a:pPr>
                      <a:r>
                        <a:rPr lang="en-GB" sz="1400" b="0" baseline="0" dirty="0" smtClean="0">
                          <a:latin typeface="Arial" panose="020B0604020202020204" pitchFamily="34" charset="0"/>
                          <a:cs typeface="Arial" panose="020B0604020202020204" pitchFamily="34" charset="0"/>
                        </a:rPr>
                        <a:t>Schools review together – self-assessments and training/support required</a:t>
                      </a:r>
                    </a:p>
                    <a:p>
                      <a:pPr marL="171450" indent="-171450">
                        <a:buFont typeface="Arial" charset="0"/>
                        <a:buChar char="•"/>
                      </a:pPr>
                      <a:r>
                        <a:rPr lang="en-GB" sz="1400" b="0" baseline="0" dirty="0" smtClean="0">
                          <a:latin typeface="Arial" panose="020B0604020202020204" pitchFamily="34" charset="0"/>
                          <a:cs typeface="Arial" panose="020B0604020202020204" pitchFamily="34" charset="0"/>
                        </a:rPr>
                        <a:t>Development of ‘menu’ of training for schools – re whole school approaches</a:t>
                      </a:r>
                    </a:p>
                    <a:p>
                      <a:pPr marL="171450" indent="-171450">
                        <a:buFont typeface="Arial" charset="0"/>
                        <a:buChar char="•"/>
                      </a:pPr>
                      <a:r>
                        <a:rPr lang="en-GB" sz="1400" b="0" baseline="0" dirty="0" smtClean="0">
                          <a:latin typeface="Arial" panose="020B0604020202020204" pitchFamily="34" charset="0"/>
                          <a:cs typeface="Arial" panose="020B0604020202020204" pitchFamily="34" charset="0"/>
                        </a:rPr>
                        <a:t>Delivery of training for key staff in schools re whole school approaches</a:t>
                      </a:r>
                    </a:p>
                    <a:p>
                      <a:pPr marL="171450" indent="-171450">
                        <a:buFont typeface="Arial" charset="0"/>
                        <a:buChar char="•"/>
                      </a:pPr>
                      <a:endParaRPr lang="en-GB" sz="1100" dirty="0">
                        <a:latin typeface="Arial" panose="020B0604020202020204" pitchFamily="34" charset="0"/>
                        <a:cs typeface="Arial" panose="020B0604020202020204" pitchFamily="34" charset="0"/>
                      </a:endParaRPr>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1"/>
                  </a:ext>
                </a:extLst>
              </a:tr>
            </a:tbl>
          </a:graphicData>
        </a:graphic>
      </p:graphicFrame>
      <p:sp>
        <p:nvSpPr>
          <p:cNvPr id="24" name="8-Point Star 23"/>
          <p:cNvSpPr/>
          <p:nvPr/>
        </p:nvSpPr>
        <p:spPr>
          <a:xfrm>
            <a:off x="4996485" y="2578840"/>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Pentagon 49"/>
          <p:cNvSpPr/>
          <p:nvPr/>
        </p:nvSpPr>
        <p:spPr>
          <a:xfrm>
            <a:off x="4301885" y="2090522"/>
            <a:ext cx="714696" cy="118985"/>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51" name="TextBox 50"/>
          <p:cNvSpPr txBox="1"/>
          <p:nvPr/>
        </p:nvSpPr>
        <p:spPr>
          <a:xfrm>
            <a:off x="5802521" y="1650879"/>
            <a:ext cx="207108" cy="215444"/>
          </a:xfrm>
          <a:prstGeom prst="rect">
            <a:avLst/>
          </a:prstGeom>
          <a:noFill/>
        </p:spPr>
        <p:txBody>
          <a:bodyPr wrap="none" rtlCol="0">
            <a:spAutoFit/>
          </a:bodyPr>
          <a:lstStyle/>
          <a:p>
            <a:r>
              <a:rPr lang="en-GB" sz="800" dirty="0" smtClean="0"/>
              <a:t> </a:t>
            </a:r>
            <a:endParaRPr lang="en-GB" sz="800" dirty="0"/>
          </a:p>
        </p:txBody>
      </p:sp>
      <p:sp>
        <p:nvSpPr>
          <p:cNvPr id="5" name="TextBox 4"/>
          <p:cNvSpPr txBox="1"/>
          <p:nvPr/>
        </p:nvSpPr>
        <p:spPr>
          <a:xfrm>
            <a:off x="582304" y="76312"/>
            <a:ext cx="8828363" cy="307777"/>
          </a:xfrm>
          <a:prstGeom prst="rect">
            <a:avLst/>
          </a:prstGeom>
          <a:noFill/>
        </p:spPr>
        <p:txBody>
          <a:bodyPr wrap="square" rtlCol="0">
            <a:spAutoFit/>
          </a:bodyPr>
          <a:lstStyle/>
          <a:p>
            <a:r>
              <a:rPr lang="en-GB" sz="1400" b="1" dirty="0" smtClean="0">
                <a:latin typeface="Arial" panose="020B0604020202020204" pitchFamily="34" charset="0"/>
                <a:cs typeface="Arial" panose="020B0604020202020204" pitchFamily="34" charset="0"/>
              </a:rPr>
              <a:t>Hastings Opportunity Area: mental health</a:t>
            </a:r>
            <a:endParaRPr lang="en-GB" sz="1400" b="1" dirty="0">
              <a:latin typeface="Arial" panose="020B0604020202020204" pitchFamily="34" charset="0"/>
              <a:cs typeface="Arial" panose="020B0604020202020204" pitchFamily="34" charset="0"/>
            </a:endParaRPr>
          </a:p>
        </p:txBody>
      </p:sp>
      <p:sp>
        <p:nvSpPr>
          <p:cNvPr id="32" name="8-Point Star 31"/>
          <p:cNvSpPr/>
          <p:nvPr/>
        </p:nvSpPr>
        <p:spPr>
          <a:xfrm>
            <a:off x="4157868" y="1809416"/>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Box 33"/>
          <p:cNvSpPr txBox="1"/>
          <p:nvPr/>
        </p:nvSpPr>
        <p:spPr>
          <a:xfrm>
            <a:off x="4408499" y="1504686"/>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  Brighton self-assessment reviewed at </a:t>
            </a:r>
            <a:r>
              <a:rPr lang="en-GB" sz="900" dirty="0" err="1" smtClean="0">
                <a:latin typeface="Arial" panose="020B0604020202020204" pitchFamily="34" charset="0"/>
                <a:cs typeface="Arial" panose="020B0604020202020204" pitchFamily="34" charset="0"/>
              </a:rPr>
              <a:t>mh</a:t>
            </a:r>
            <a:r>
              <a:rPr lang="en-GB" sz="900" dirty="0" smtClean="0">
                <a:latin typeface="Arial" panose="020B0604020202020204" pitchFamily="34" charset="0"/>
                <a:cs typeface="Arial" panose="020B0604020202020204" pitchFamily="34" charset="0"/>
              </a:rPr>
              <a:t> working group</a:t>
            </a:r>
            <a:endParaRPr lang="en-GB" sz="900" dirty="0">
              <a:latin typeface="Arial" panose="020B0604020202020204" pitchFamily="34" charset="0"/>
              <a:cs typeface="Arial" panose="020B0604020202020204" pitchFamily="34" charset="0"/>
            </a:endParaRPr>
          </a:p>
        </p:txBody>
      </p:sp>
      <p:sp>
        <p:nvSpPr>
          <p:cNvPr id="36" name="8-Point Star 35"/>
          <p:cNvSpPr/>
          <p:nvPr/>
        </p:nvSpPr>
        <p:spPr>
          <a:xfrm>
            <a:off x="5112691" y="3119133"/>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Pentagon 42"/>
          <p:cNvSpPr/>
          <p:nvPr/>
        </p:nvSpPr>
        <p:spPr>
          <a:xfrm>
            <a:off x="6066274" y="3887128"/>
            <a:ext cx="767959" cy="104255"/>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44" name="TextBox 43"/>
          <p:cNvSpPr txBox="1"/>
          <p:nvPr/>
        </p:nvSpPr>
        <p:spPr>
          <a:xfrm>
            <a:off x="5865191" y="3990267"/>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Self-assessment work in schools</a:t>
            </a:r>
            <a:endParaRPr lang="en-GB" sz="900" dirty="0">
              <a:latin typeface="Arial" panose="020B0604020202020204" pitchFamily="34" charset="0"/>
              <a:cs typeface="Arial" panose="020B0604020202020204" pitchFamily="34" charset="0"/>
            </a:endParaRPr>
          </a:p>
        </p:txBody>
      </p:sp>
      <p:sp>
        <p:nvSpPr>
          <p:cNvPr id="47" name="TextBox 46"/>
          <p:cNvSpPr txBox="1"/>
          <p:nvPr/>
        </p:nvSpPr>
        <p:spPr>
          <a:xfrm>
            <a:off x="7611673" y="4400613"/>
            <a:ext cx="3083503" cy="507831"/>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June onwards – training of leads in schools re MH</a:t>
            </a:r>
          </a:p>
          <a:p>
            <a:r>
              <a:rPr lang="en-GB" sz="900" dirty="0" smtClean="0">
                <a:latin typeface="Arial" panose="020B0604020202020204" pitchFamily="34" charset="0"/>
                <a:cs typeface="Arial" panose="020B0604020202020204" pitchFamily="34" charset="0"/>
              </a:rPr>
              <a:t>Agreement on ‘package’ of training/support for their schools</a:t>
            </a:r>
            <a:endParaRPr lang="en-GB" sz="900" dirty="0">
              <a:latin typeface="Arial" panose="020B0604020202020204" pitchFamily="34" charset="0"/>
              <a:cs typeface="Arial" panose="020B0604020202020204" pitchFamily="34" charset="0"/>
            </a:endParaRPr>
          </a:p>
        </p:txBody>
      </p:sp>
      <p:sp>
        <p:nvSpPr>
          <p:cNvPr id="48" name="TextBox 47"/>
          <p:cNvSpPr txBox="1"/>
          <p:nvPr/>
        </p:nvSpPr>
        <p:spPr>
          <a:xfrm>
            <a:off x="4419181" y="3621094"/>
            <a:ext cx="1823951" cy="507831"/>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 Agree proposal of ‘consultant support and release for SENCOs for schools re MH</a:t>
            </a:r>
            <a:endParaRPr lang="en-GB" sz="900" dirty="0">
              <a:latin typeface="Arial" panose="020B0604020202020204" pitchFamily="34" charset="0"/>
              <a:cs typeface="Arial" panose="020B0604020202020204" pitchFamily="34" charset="0"/>
            </a:endParaRPr>
          </a:p>
        </p:txBody>
      </p:sp>
      <p:sp>
        <p:nvSpPr>
          <p:cNvPr id="54" name="TextBox 53"/>
          <p:cNvSpPr txBox="1"/>
          <p:nvPr/>
        </p:nvSpPr>
        <p:spPr>
          <a:xfrm>
            <a:off x="6184004" y="3589945"/>
            <a:ext cx="3707523"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 April – consultant to begin</a:t>
            </a:r>
            <a:endParaRPr lang="en-GB" sz="900" dirty="0">
              <a:latin typeface="Arial" panose="020B0604020202020204" pitchFamily="34" charset="0"/>
              <a:cs typeface="Arial" panose="020B0604020202020204" pitchFamily="34" charset="0"/>
            </a:endParaRPr>
          </a:p>
        </p:txBody>
      </p:sp>
      <p:sp>
        <p:nvSpPr>
          <p:cNvPr id="64" name="TextBox 63"/>
          <p:cNvSpPr txBox="1"/>
          <p:nvPr/>
        </p:nvSpPr>
        <p:spPr>
          <a:xfrm>
            <a:off x="10584081" y="5233680"/>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Roll out of whole school trainings</a:t>
            </a:r>
            <a:endParaRPr lang="en-GB" sz="900" dirty="0">
              <a:latin typeface="Arial" panose="020B0604020202020204" pitchFamily="34" charset="0"/>
              <a:cs typeface="Arial" panose="020B0604020202020204" pitchFamily="34" charset="0"/>
            </a:endParaRPr>
          </a:p>
        </p:txBody>
      </p:sp>
      <p:sp>
        <p:nvSpPr>
          <p:cNvPr id="72" name="Pentagon 71"/>
          <p:cNvSpPr/>
          <p:nvPr/>
        </p:nvSpPr>
        <p:spPr>
          <a:xfrm>
            <a:off x="10695175" y="5099782"/>
            <a:ext cx="1943028" cy="81773"/>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74" name="8-Point Star 73"/>
          <p:cNvSpPr/>
          <p:nvPr/>
        </p:nvSpPr>
        <p:spPr>
          <a:xfrm>
            <a:off x="10517869" y="5046943"/>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TextBox 51"/>
          <p:cNvSpPr txBox="1"/>
          <p:nvPr/>
        </p:nvSpPr>
        <p:spPr>
          <a:xfrm>
            <a:off x="4131898" y="2209508"/>
            <a:ext cx="295120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Adapt Brighton self assessment for Hastings schools – HK to draft??</a:t>
            </a:r>
            <a:endParaRPr lang="en-GB" sz="900" dirty="0">
              <a:latin typeface="Arial" panose="020B0604020202020204" pitchFamily="34" charset="0"/>
              <a:cs typeface="Arial" panose="020B0604020202020204" pitchFamily="34" charset="0"/>
            </a:endParaRPr>
          </a:p>
        </p:txBody>
      </p:sp>
      <p:sp>
        <p:nvSpPr>
          <p:cNvPr id="59" name="TextBox 58"/>
          <p:cNvSpPr txBox="1"/>
          <p:nvPr/>
        </p:nvSpPr>
        <p:spPr>
          <a:xfrm>
            <a:off x="5219781" y="2438739"/>
            <a:ext cx="1823951" cy="507831"/>
          </a:xfrm>
          <a:prstGeom prst="rect">
            <a:avLst/>
          </a:prstGeom>
          <a:noFill/>
        </p:spPr>
        <p:txBody>
          <a:bodyPr wrap="square" rtlCol="0">
            <a:spAutoFit/>
          </a:bodyPr>
          <a:lstStyle/>
          <a:p>
            <a:r>
              <a:rPr lang="en-GB" sz="900" dirty="0">
                <a:latin typeface="Arial" panose="020B0604020202020204" pitchFamily="34" charset="0"/>
                <a:cs typeface="Arial" panose="020B0604020202020204" pitchFamily="34" charset="0"/>
              </a:rPr>
              <a:t>Review </a:t>
            </a:r>
            <a:r>
              <a:rPr lang="en-GB" sz="900" dirty="0" smtClean="0">
                <a:latin typeface="Arial" panose="020B0604020202020204" pitchFamily="34" charset="0"/>
                <a:cs typeface="Arial" panose="020B0604020202020204" pitchFamily="34" charset="0"/>
              </a:rPr>
              <a:t>self assessment </a:t>
            </a:r>
            <a:r>
              <a:rPr lang="en-GB" sz="900" dirty="0">
                <a:latin typeface="Arial" panose="020B0604020202020204" pitchFamily="34" charset="0"/>
                <a:cs typeface="Arial" panose="020B0604020202020204" pitchFamily="34" charset="0"/>
              </a:rPr>
              <a:t>with Hastings schools – review in light of feedback</a:t>
            </a:r>
          </a:p>
        </p:txBody>
      </p:sp>
      <p:sp>
        <p:nvSpPr>
          <p:cNvPr id="60" name="TextBox 59"/>
          <p:cNvSpPr txBox="1"/>
          <p:nvPr/>
        </p:nvSpPr>
        <p:spPr>
          <a:xfrm>
            <a:off x="5331157" y="3058108"/>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Agree backfill funding for schools to take part in SA</a:t>
            </a:r>
            <a:endParaRPr lang="en-GB" sz="900" dirty="0">
              <a:latin typeface="Arial" panose="020B0604020202020204" pitchFamily="34" charset="0"/>
              <a:cs typeface="Arial" panose="020B0604020202020204" pitchFamily="34" charset="0"/>
            </a:endParaRPr>
          </a:p>
        </p:txBody>
      </p:sp>
      <p:sp>
        <p:nvSpPr>
          <p:cNvPr id="61" name="8-Point Star 60"/>
          <p:cNvSpPr/>
          <p:nvPr/>
        </p:nvSpPr>
        <p:spPr>
          <a:xfrm>
            <a:off x="4191967" y="3663086"/>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8-Point Star 61"/>
          <p:cNvSpPr/>
          <p:nvPr/>
        </p:nvSpPr>
        <p:spPr>
          <a:xfrm>
            <a:off x="6006657" y="3645640"/>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8-Point Star 66"/>
          <p:cNvSpPr/>
          <p:nvPr/>
        </p:nvSpPr>
        <p:spPr>
          <a:xfrm>
            <a:off x="7233885" y="3863769"/>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p:cNvSpPr txBox="1"/>
          <p:nvPr/>
        </p:nvSpPr>
        <p:spPr>
          <a:xfrm>
            <a:off x="7490791" y="3746428"/>
            <a:ext cx="1823951" cy="507831"/>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End April – meeting of schools to review findings of self assessment and review menu?</a:t>
            </a:r>
            <a:endParaRPr lang="en-GB" sz="900" dirty="0">
              <a:latin typeface="Arial" panose="020B0604020202020204" pitchFamily="34" charset="0"/>
              <a:cs typeface="Arial" panose="020B0604020202020204" pitchFamily="34" charset="0"/>
            </a:endParaRPr>
          </a:p>
        </p:txBody>
      </p:sp>
      <p:sp>
        <p:nvSpPr>
          <p:cNvPr id="69" name="8-Point Star 68"/>
          <p:cNvSpPr/>
          <p:nvPr/>
        </p:nvSpPr>
        <p:spPr>
          <a:xfrm>
            <a:off x="7539664" y="4473369"/>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79511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802602593"/>
              </p:ext>
            </p:extLst>
          </p:nvPr>
        </p:nvGraphicFramePr>
        <p:xfrm>
          <a:off x="2" y="-93099"/>
          <a:ext cx="11999353" cy="6688532"/>
        </p:xfrm>
        <a:graphic>
          <a:graphicData uri="http://schemas.openxmlformats.org/drawingml/2006/table">
            <a:tbl>
              <a:tblPr firstRow="1" firstCol="1">
                <a:tableStyleId>{9D7B26C5-4107-4FEC-AEDC-1716B250A1EF}</a:tableStyleId>
              </a:tblPr>
              <a:tblGrid>
                <a:gridCol w="3107450">
                  <a:extLst>
                    <a:ext uri="{9D8B030D-6E8A-4147-A177-3AD203B41FA5}">
                      <a16:colId xmlns="" xmlns:a16="http://schemas.microsoft.com/office/drawing/2014/main" val="20000"/>
                    </a:ext>
                  </a:extLst>
                </a:gridCol>
                <a:gridCol w="2856798">
                  <a:extLst>
                    <a:ext uri="{9D8B030D-6E8A-4147-A177-3AD203B41FA5}">
                      <a16:colId xmlns="" xmlns:a16="http://schemas.microsoft.com/office/drawing/2014/main" val="20001"/>
                    </a:ext>
                  </a:extLst>
                </a:gridCol>
                <a:gridCol w="2023856">
                  <a:extLst>
                    <a:ext uri="{9D8B030D-6E8A-4147-A177-3AD203B41FA5}">
                      <a16:colId xmlns="" xmlns:a16="http://schemas.microsoft.com/office/drawing/2014/main" val="20002"/>
                    </a:ext>
                  </a:extLst>
                </a:gridCol>
                <a:gridCol w="1969157">
                  <a:extLst>
                    <a:ext uri="{9D8B030D-6E8A-4147-A177-3AD203B41FA5}">
                      <a16:colId xmlns="" xmlns:a16="http://schemas.microsoft.com/office/drawing/2014/main" val="20003"/>
                    </a:ext>
                  </a:extLst>
                </a:gridCol>
                <a:gridCol w="2042092">
                  <a:extLst>
                    <a:ext uri="{9D8B030D-6E8A-4147-A177-3AD203B41FA5}">
                      <a16:colId xmlns="" xmlns:a16="http://schemas.microsoft.com/office/drawing/2014/main" val="20004"/>
                    </a:ext>
                  </a:extLst>
                </a:gridCol>
              </a:tblGrid>
              <a:tr h="390399">
                <a:tc>
                  <a:txBody>
                    <a:bodyPr/>
                    <a:lstStyle/>
                    <a:p>
                      <a:endParaRPr lang="en-GB"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Feb - March</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April – June</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July - Aug</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Sept-Dec</a:t>
                      </a:r>
                      <a:endParaRPr lang="en-GB" sz="1200" dirty="0"/>
                    </a:p>
                  </a:txBody>
                  <a:tcPr marL="121920" marR="121920">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0"/>
                  </a:ext>
                </a:extLst>
              </a:tr>
              <a:tr h="6298133">
                <a:tc>
                  <a:txBody>
                    <a:bodyPr/>
                    <a:lstStyle/>
                    <a:p>
                      <a:pPr marL="0" indent="0">
                        <a:buFont typeface="Arial" charset="0"/>
                        <a:buNone/>
                      </a:pPr>
                      <a:r>
                        <a:rPr lang="en-GB" sz="1200" b="1" baseline="0" dirty="0" smtClean="0">
                          <a:latin typeface="Arial" panose="020B0604020202020204" pitchFamily="34" charset="0"/>
                          <a:cs typeface="Arial" panose="020B0604020202020204" pitchFamily="34" charset="0"/>
                        </a:rPr>
                        <a:t>Expand I-Rock.</a:t>
                      </a:r>
                    </a:p>
                    <a:p>
                      <a:pPr marL="0" indent="0">
                        <a:buFont typeface="Arial" charset="0"/>
                        <a:buNone/>
                      </a:pPr>
                      <a:r>
                        <a:rPr lang="en-GB" sz="1400" b="0" baseline="0" dirty="0" smtClean="0">
                          <a:latin typeface="Arial" panose="020B0604020202020204" pitchFamily="34" charset="0"/>
                          <a:cs typeface="Arial" panose="020B0604020202020204" pitchFamily="34" charset="0"/>
                        </a:rPr>
                        <a:t>Proposal to increase capacity of I-Rock from 3 days a week to 5 days a week for 14-25 year olds.</a:t>
                      </a:r>
                    </a:p>
                    <a:p>
                      <a:pPr marL="171450" indent="-171450">
                        <a:buFont typeface="Arial" charset="0"/>
                        <a:buChar char="•"/>
                      </a:pPr>
                      <a:r>
                        <a:rPr lang="en-GB" sz="1400" b="0" baseline="0" dirty="0" smtClean="0">
                          <a:latin typeface="Arial" panose="020B0604020202020204" pitchFamily="34" charset="0"/>
                          <a:cs typeface="Arial" panose="020B0604020202020204" pitchFamily="34" charset="0"/>
                        </a:rPr>
                        <a:t>Proposal for increased capacity – to be reviewed by core ‘project team’ – end February. To include funding required and staffing for the service. </a:t>
                      </a:r>
                    </a:p>
                    <a:p>
                      <a:pPr marL="171450" indent="-171450">
                        <a:buFont typeface="Arial" charset="0"/>
                        <a:buChar char="•"/>
                      </a:pPr>
                      <a:r>
                        <a:rPr lang="en-GB" sz="1400" b="0" baseline="0" dirty="0" smtClean="0">
                          <a:latin typeface="Arial" panose="020B0604020202020204" pitchFamily="34" charset="0"/>
                          <a:cs typeface="Arial" panose="020B0604020202020204" pitchFamily="34" charset="0"/>
                        </a:rPr>
                        <a:t>Funding agreed and in place</a:t>
                      </a:r>
                    </a:p>
                    <a:p>
                      <a:pPr marL="171450" indent="-171450">
                        <a:buFont typeface="Arial" charset="0"/>
                        <a:buChar char="•"/>
                      </a:pPr>
                      <a:r>
                        <a:rPr lang="en-GB" sz="1400" b="0" baseline="0" dirty="0" smtClean="0">
                          <a:latin typeface="Arial" panose="020B0604020202020204" pitchFamily="34" charset="0"/>
                          <a:cs typeface="Arial" panose="020B0604020202020204" pitchFamily="34" charset="0"/>
                        </a:rPr>
                        <a:t>Additional staff recruited and trained</a:t>
                      </a:r>
                    </a:p>
                    <a:p>
                      <a:pPr marL="171450" indent="-171450">
                        <a:buFont typeface="Arial" charset="0"/>
                        <a:buChar char="•"/>
                      </a:pPr>
                      <a:r>
                        <a:rPr lang="en-GB" sz="1400" b="0" baseline="0" dirty="0" smtClean="0">
                          <a:latin typeface="Arial" panose="020B0604020202020204" pitchFamily="34" charset="0"/>
                          <a:cs typeface="Arial" panose="020B0604020202020204" pitchFamily="34" charset="0"/>
                        </a:rPr>
                        <a:t>Increased service to be launched and up and running.</a:t>
                      </a:r>
                    </a:p>
                    <a:p>
                      <a:pPr marL="0" indent="0">
                        <a:buFont typeface="Arial" charset="0"/>
                        <a:buNone/>
                      </a:pPr>
                      <a:endParaRPr lang="en-GB" sz="1200" b="1" baseline="0" dirty="0" smtClean="0"/>
                    </a:p>
                    <a:p>
                      <a:pPr marL="0" indent="0">
                        <a:buFont typeface="Arial" charset="0"/>
                        <a:buNone/>
                      </a:pPr>
                      <a:r>
                        <a:rPr lang="en-GB" sz="1200" b="1" baseline="0" dirty="0" smtClean="0"/>
                        <a:t>Develop I-Rock Service for younger pupils, delivered via schools</a:t>
                      </a:r>
                      <a:endParaRPr lang="en-GB" sz="1400" b="1" baseline="0" dirty="0" smtClean="0"/>
                    </a:p>
                    <a:p>
                      <a:pPr marL="171450" indent="-171450">
                        <a:buFont typeface="Arial" charset="0"/>
                        <a:buChar char="•"/>
                      </a:pPr>
                      <a:r>
                        <a:rPr lang="en-GB" sz="1400" b="0" baseline="0" dirty="0" smtClean="0">
                          <a:latin typeface="Arial" panose="020B0604020202020204" pitchFamily="34" charset="0"/>
                          <a:cs typeface="Arial" panose="020B0604020202020204" pitchFamily="34" charset="0"/>
                        </a:rPr>
                        <a:t>Develop initial proposal for how service to be delivered March 2018</a:t>
                      </a:r>
                    </a:p>
                    <a:p>
                      <a:pPr marL="171450" indent="-171450">
                        <a:buFont typeface="Arial" charset="0"/>
                        <a:buChar char="•"/>
                      </a:pPr>
                      <a:r>
                        <a:rPr lang="en-GB" sz="1400" b="0" baseline="0" dirty="0" smtClean="0">
                          <a:latin typeface="Arial" panose="020B0604020202020204" pitchFamily="34" charset="0"/>
                          <a:cs typeface="Arial" panose="020B0604020202020204" pitchFamily="34" charset="0"/>
                        </a:rPr>
                        <a:t>Consult on proposed ‘model’ with </a:t>
                      </a:r>
                      <a:r>
                        <a:rPr lang="en-GB" sz="1400" b="0" baseline="0" dirty="0" err="1" smtClean="0">
                          <a:latin typeface="Arial" panose="020B0604020202020204" pitchFamily="34" charset="0"/>
                          <a:cs typeface="Arial" panose="020B0604020202020204" pitchFamily="34" charset="0"/>
                        </a:rPr>
                        <a:t>yp</a:t>
                      </a:r>
                      <a:r>
                        <a:rPr lang="en-GB" sz="1400" b="0" baseline="0" dirty="0" smtClean="0">
                          <a:latin typeface="Arial" panose="020B0604020202020204" pitchFamily="34" charset="0"/>
                          <a:cs typeface="Arial" panose="020B0604020202020204" pitchFamily="34" charset="0"/>
                        </a:rPr>
                        <a:t> and schools; (April – following on from Audit)</a:t>
                      </a:r>
                    </a:p>
                    <a:p>
                      <a:pPr marL="171450" indent="-171450">
                        <a:buFont typeface="Arial" charset="0"/>
                        <a:buChar char="•"/>
                      </a:pPr>
                      <a:r>
                        <a:rPr lang="en-GB" sz="1400" b="0" baseline="0" dirty="0" smtClean="0">
                          <a:latin typeface="Arial" panose="020B0604020202020204" pitchFamily="34" charset="0"/>
                          <a:cs typeface="Arial" panose="020B0604020202020204" pitchFamily="34" charset="0"/>
                        </a:rPr>
                        <a:t>Refined model in light of comments (June)</a:t>
                      </a:r>
                    </a:p>
                    <a:p>
                      <a:pPr marL="171450" indent="-171450">
                        <a:buFont typeface="Arial" charset="0"/>
                        <a:buChar char="•"/>
                      </a:pPr>
                      <a:r>
                        <a:rPr lang="en-GB" sz="1400" b="0" baseline="0" dirty="0" smtClean="0">
                          <a:latin typeface="Arial" panose="020B0604020202020204" pitchFamily="34" charset="0"/>
                          <a:cs typeface="Arial" panose="020B0604020202020204" pitchFamily="34" charset="0"/>
                        </a:rPr>
                        <a:t>Recruit/second staff to model (June – August)</a:t>
                      </a:r>
                    </a:p>
                    <a:p>
                      <a:pPr marL="171450" indent="-171450">
                        <a:buFont typeface="Arial" charset="0"/>
                        <a:buChar char="•"/>
                      </a:pPr>
                      <a:r>
                        <a:rPr lang="en-GB" sz="1400" b="0" baseline="0" dirty="0" smtClean="0">
                          <a:latin typeface="Arial" panose="020B0604020202020204" pitchFamily="34" charset="0"/>
                          <a:cs typeface="Arial" panose="020B0604020202020204" pitchFamily="34" charset="0"/>
                        </a:rPr>
                        <a:t>Service begins – September</a:t>
                      </a:r>
                      <a:endParaRPr lang="en-GB" sz="14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1"/>
                  </a:ext>
                </a:extLst>
              </a:tr>
            </a:tbl>
          </a:graphicData>
        </a:graphic>
      </p:graphicFrame>
      <p:sp>
        <p:nvSpPr>
          <p:cNvPr id="24" name="8-Point Star 23"/>
          <p:cNvSpPr/>
          <p:nvPr/>
        </p:nvSpPr>
        <p:spPr>
          <a:xfrm>
            <a:off x="4955508" y="2002420"/>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TextBox 50"/>
          <p:cNvSpPr txBox="1"/>
          <p:nvPr/>
        </p:nvSpPr>
        <p:spPr>
          <a:xfrm>
            <a:off x="5802521" y="1650879"/>
            <a:ext cx="207108" cy="215444"/>
          </a:xfrm>
          <a:prstGeom prst="rect">
            <a:avLst/>
          </a:prstGeom>
          <a:noFill/>
        </p:spPr>
        <p:txBody>
          <a:bodyPr wrap="none" rtlCol="0">
            <a:spAutoFit/>
          </a:bodyPr>
          <a:lstStyle/>
          <a:p>
            <a:r>
              <a:rPr lang="en-GB" sz="800" dirty="0" smtClean="0"/>
              <a:t> </a:t>
            </a:r>
            <a:endParaRPr lang="en-GB" sz="800" dirty="0"/>
          </a:p>
        </p:txBody>
      </p:sp>
      <p:sp>
        <p:nvSpPr>
          <p:cNvPr id="5" name="TextBox 4"/>
          <p:cNvSpPr txBox="1"/>
          <p:nvPr/>
        </p:nvSpPr>
        <p:spPr>
          <a:xfrm>
            <a:off x="582304" y="45832"/>
            <a:ext cx="8828363" cy="307777"/>
          </a:xfrm>
          <a:prstGeom prst="rect">
            <a:avLst/>
          </a:prstGeom>
          <a:noFill/>
        </p:spPr>
        <p:txBody>
          <a:bodyPr wrap="square" rtlCol="0">
            <a:spAutoFit/>
          </a:bodyPr>
          <a:lstStyle/>
          <a:p>
            <a:r>
              <a:rPr lang="en-GB" sz="1400" b="1" dirty="0" smtClean="0">
                <a:latin typeface="Arial" panose="020B0604020202020204" pitchFamily="34" charset="0"/>
                <a:cs typeface="Arial" panose="020B0604020202020204" pitchFamily="34" charset="0"/>
              </a:rPr>
              <a:t>Hastings Opportunity Area: mental health</a:t>
            </a:r>
            <a:endParaRPr lang="en-GB" sz="1400" b="1" dirty="0">
              <a:latin typeface="Arial" panose="020B0604020202020204" pitchFamily="34" charset="0"/>
              <a:cs typeface="Arial" panose="020B0604020202020204" pitchFamily="34" charset="0"/>
            </a:endParaRPr>
          </a:p>
        </p:txBody>
      </p:sp>
      <p:sp>
        <p:nvSpPr>
          <p:cNvPr id="32" name="8-Point Star 31"/>
          <p:cNvSpPr/>
          <p:nvPr/>
        </p:nvSpPr>
        <p:spPr>
          <a:xfrm>
            <a:off x="4659233" y="1221594"/>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Box 33"/>
          <p:cNvSpPr txBox="1"/>
          <p:nvPr/>
        </p:nvSpPr>
        <p:spPr>
          <a:xfrm>
            <a:off x="5099525" y="804495"/>
            <a:ext cx="1823951" cy="784830"/>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 End Feb – proposal for expansion of I-Rock, including staffing and funding of this to be reviewed by project team and agreed in principle. </a:t>
            </a:r>
            <a:endParaRPr lang="en-GB" sz="900" dirty="0">
              <a:latin typeface="Arial" panose="020B0604020202020204" pitchFamily="34" charset="0"/>
              <a:cs typeface="Arial" panose="020B0604020202020204" pitchFamily="34" charset="0"/>
            </a:endParaRPr>
          </a:p>
        </p:txBody>
      </p:sp>
      <p:sp>
        <p:nvSpPr>
          <p:cNvPr id="35" name="TextBox 34"/>
          <p:cNvSpPr txBox="1"/>
          <p:nvPr/>
        </p:nvSpPr>
        <p:spPr>
          <a:xfrm>
            <a:off x="5813270" y="2577899"/>
            <a:ext cx="2685419"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April– June – appoint/second staff to the increased service</a:t>
            </a:r>
            <a:endParaRPr lang="en-GB" sz="900" dirty="0">
              <a:latin typeface="Arial" panose="020B0604020202020204" pitchFamily="34" charset="0"/>
              <a:cs typeface="Arial" panose="020B0604020202020204" pitchFamily="34" charset="0"/>
            </a:endParaRPr>
          </a:p>
        </p:txBody>
      </p:sp>
      <p:sp>
        <p:nvSpPr>
          <p:cNvPr id="36" name="8-Point Star 35"/>
          <p:cNvSpPr/>
          <p:nvPr/>
        </p:nvSpPr>
        <p:spPr>
          <a:xfrm>
            <a:off x="7263920" y="2966117"/>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TextBox 58"/>
          <p:cNvSpPr txBox="1"/>
          <p:nvPr/>
        </p:nvSpPr>
        <p:spPr>
          <a:xfrm>
            <a:off x="5166689" y="1931568"/>
            <a:ext cx="310521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March 16 – paper on plan and  funding proposal to Board for decision</a:t>
            </a:r>
            <a:endParaRPr lang="en-GB" sz="900" dirty="0">
              <a:latin typeface="Arial" panose="020B0604020202020204" pitchFamily="34" charset="0"/>
              <a:cs typeface="Arial" panose="020B0604020202020204" pitchFamily="34" charset="0"/>
            </a:endParaRPr>
          </a:p>
        </p:txBody>
      </p:sp>
      <p:sp>
        <p:nvSpPr>
          <p:cNvPr id="60" name="TextBox 59"/>
          <p:cNvSpPr txBox="1"/>
          <p:nvPr/>
        </p:nvSpPr>
        <p:spPr>
          <a:xfrm>
            <a:off x="7586715" y="2815381"/>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End June onwards: Increased service delivered.  </a:t>
            </a:r>
            <a:endParaRPr lang="en-GB" sz="900" dirty="0">
              <a:latin typeface="Arial" panose="020B0604020202020204" pitchFamily="34" charset="0"/>
              <a:cs typeface="Arial" panose="020B0604020202020204" pitchFamily="34" charset="0"/>
            </a:endParaRPr>
          </a:p>
        </p:txBody>
      </p:sp>
      <p:sp>
        <p:nvSpPr>
          <p:cNvPr id="26" name="Pentagon 25"/>
          <p:cNvSpPr/>
          <p:nvPr/>
        </p:nvSpPr>
        <p:spPr>
          <a:xfrm>
            <a:off x="5940593" y="2521100"/>
            <a:ext cx="1370371" cy="104255"/>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27" name="8-Point Star 26"/>
          <p:cNvSpPr/>
          <p:nvPr/>
        </p:nvSpPr>
        <p:spPr>
          <a:xfrm>
            <a:off x="4679553" y="3736194"/>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Box 27"/>
          <p:cNvSpPr txBox="1"/>
          <p:nvPr/>
        </p:nvSpPr>
        <p:spPr>
          <a:xfrm>
            <a:off x="4936965" y="3501974"/>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Discuss initial high level proposal – end Feb</a:t>
            </a:r>
            <a:endParaRPr lang="en-GB" sz="900" dirty="0">
              <a:latin typeface="Arial" panose="020B0604020202020204" pitchFamily="34" charset="0"/>
              <a:cs typeface="Arial" panose="020B0604020202020204" pitchFamily="34" charset="0"/>
            </a:endParaRPr>
          </a:p>
        </p:txBody>
      </p:sp>
      <p:sp>
        <p:nvSpPr>
          <p:cNvPr id="29" name="Pentagon 28"/>
          <p:cNvSpPr/>
          <p:nvPr/>
        </p:nvSpPr>
        <p:spPr>
          <a:xfrm>
            <a:off x="6150672" y="4235538"/>
            <a:ext cx="1370371" cy="104255"/>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30" name="Pentagon 29"/>
          <p:cNvSpPr/>
          <p:nvPr/>
        </p:nvSpPr>
        <p:spPr>
          <a:xfrm>
            <a:off x="5465486" y="3927010"/>
            <a:ext cx="1370371" cy="104255"/>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31" name="TextBox 30"/>
          <p:cNvSpPr txBox="1"/>
          <p:nvPr/>
        </p:nvSpPr>
        <p:spPr>
          <a:xfrm>
            <a:off x="5429330" y="4004705"/>
            <a:ext cx="1823951"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Further dev model.  </a:t>
            </a:r>
            <a:endParaRPr lang="en-GB" sz="900" dirty="0">
              <a:latin typeface="Arial" panose="020B0604020202020204" pitchFamily="34" charset="0"/>
              <a:cs typeface="Arial" panose="020B0604020202020204" pitchFamily="34" charset="0"/>
            </a:endParaRPr>
          </a:p>
        </p:txBody>
      </p:sp>
      <p:sp>
        <p:nvSpPr>
          <p:cNvPr id="33" name="TextBox 32"/>
          <p:cNvSpPr txBox="1"/>
          <p:nvPr/>
        </p:nvSpPr>
        <p:spPr>
          <a:xfrm>
            <a:off x="6150673" y="4349349"/>
            <a:ext cx="1823951"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Consult on proposed model.  </a:t>
            </a:r>
            <a:endParaRPr lang="en-GB" sz="900" dirty="0">
              <a:latin typeface="Arial" panose="020B0604020202020204" pitchFamily="34" charset="0"/>
              <a:cs typeface="Arial" panose="020B0604020202020204" pitchFamily="34" charset="0"/>
            </a:endParaRPr>
          </a:p>
        </p:txBody>
      </p:sp>
      <p:sp>
        <p:nvSpPr>
          <p:cNvPr id="37" name="8-Point Star 36"/>
          <p:cNvSpPr/>
          <p:nvPr/>
        </p:nvSpPr>
        <p:spPr>
          <a:xfrm>
            <a:off x="7191912" y="4604867"/>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TextBox 39"/>
          <p:cNvSpPr txBox="1"/>
          <p:nvPr/>
        </p:nvSpPr>
        <p:spPr>
          <a:xfrm>
            <a:off x="7407937" y="4600847"/>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Agreed funding and staffing of model.  </a:t>
            </a:r>
            <a:endParaRPr lang="en-GB" sz="900" dirty="0">
              <a:latin typeface="Arial" panose="020B0604020202020204" pitchFamily="34" charset="0"/>
              <a:cs typeface="Arial" panose="020B0604020202020204" pitchFamily="34" charset="0"/>
            </a:endParaRPr>
          </a:p>
        </p:txBody>
      </p:sp>
      <p:sp>
        <p:nvSpPr>
          <p:cNvPr id="41" name="TextBox 40"/>
          <p:cNvSpPr txBox="1"/>
          <p:nvPr/>
        </p:nvSpPr>
        <p:spPr>
          <a:xfrm>
            <a:off x="7637222" y="5116620"/>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Further refine model in light of comments.  </a:t>
            </a:r>
            <a:endParaRPr lang="en-GB" sz="900" dirty="0">
              <a:latin typeface="Arial" panose="020B0604020202020204" pitchFamily="34" charset="0"/>
              <a:cs typeface="Arial" panose="020B0604020202020204" pitchFamily="34" charset="0"/>
            </a:endParaRPr>
          </a:p>
        </p:txBody>
      </p:sp>
      <p:sp>
        <p:nvSpPr>
          <p:cNvPr id="42" name="Pentagon 41"/>
          <p:cNvSpPr/>
          <p:nvPr/>
        </p:nvSpPr>
        <p:spPr>
          <a:xfrm>
            <a:off x="7586715" y="4970180"/>
            <a:ext cx="1370371" cy="104255"/>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45" name="Pentagon 44"/>
          <p:cNvSpPr/>
          <p:nvPr/>
        </p:nvSpPr>
        <p:spPr>
          <a:xfrm>
            <a:off x="7974623" y="5777900"/>
            <a:ext cx="1370371" cy="104255"/>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49" name="TextBox 48"/>
          <p:cNvSpPr txBox="1"/>
          <p:nvPr/>
        </p:nvSpPr>
        <p:spPr>
          <a:xfrm>
            <a:off x="7992736" y="5908614"/>
            <a:ext cx="1823951"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Recruit/second staff.  </a:t>
            </a:r>
            <a:endParaRPr lang="en-GB" sz="900" dirty="0">
              <a:latin typeface="Arial" panose="020B0604020202020204" pitchFamily="34" charset="0"/>
              <a:cs typeface="Arial" panose="020B0604020202020204" pitchFamily="34" charset="0"/>
            </a:endParaRPr>
          </a:p>
        </p:txBody>
      </p:sp>
      <p:sp>
        <p:nvSpPr>
          <p:cNvPr id="53" name="8-Point Star 52"/>
          <p:cNvSpPr/>
          <p:nvPr/>
        </p:nvSpPr>
        <p:spPr>
          <a:xfrm>
            <a:off x="9816687" y="6250787"/>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TextBox 54"/>
          <p:cNvSpPr txBox="1"/>
          <p:nvPr/>
        </p:nvSpPr>
        <p:spPr>
          <a:xfrm>
            <a:off x="9888695" y="6364601"/>
            <a:ext cx="1823951"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Service Begins.  </a:t>
            </a:r>
            <a:endParaRPr lang="en-GB" sz="900" dirty="0">
              <a:latin typeface="Arial" panose="020B0604020202020204" pitchFamily="34" charset="0"/>
              <a:cs typeface="Arial" panose="020B0604020202020204" pitchFamily="34" charset="0"/>
            </a:endParaRPr>
          </a:p>
        </p:txBody>
      </p:sp>
      <p:sp>
        <p:nvSpPr>
          <p:cNvPr id="56" name="Pentagon 55"/>
          <p:cNvSpPr/>
          <p:nvPr/>
        </p:nvSpPr>
        <p:spPr>
          <a:xfrm>
            <a:off x="5255408" y="2300901"/>
            <a:ext cx="1370371" cy="104255"/>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57" name="TextBox 56"/>
          <p:cNvSpPr txBox="1"/>
          <p:nvPr/>
        </p:nvSpPr>
        <p:spPr>
          <a:xfrm>
            <a:off x="6625779" y="2203894"/>
            <a:ext cx="310521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March 16 – April – contract variation re I-Rock agreed CCG/ESCC, SPFT.</a:t>
            </a:r>
            <a:endParaRPr lang="en-GB"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4037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198313966"/>
              </p:ext>
            </p:extLst>
          </p:nvPr>
        </p:nvGraphicFramePr>
        <p:xfrm>
          <a:off x="88913" y="541271"/>
          <a:ext cx="11975709" cy="6178184"/>
        </p:xfrm>
        <a:graphic>
          <a:graphicData uri="http://schemas.openxmlformats.org/drawingml/2006/table">
            <a:tbl>
              <a:tblPr firstRow="1" firstCol="1">
                <a:tableStyleId>{9D7B26C5-4107-4FEC-AEDC-1716B250A1EF}</a:tableStyleId>
              </a:tblPr>
              <a:tblGrid>
                <a:gridCol w="3101327">
                  <a:extLst>
                    <a:ext uri="{9D8B030D-6E8A-4147-A177-3AD203B41FA5}">
                      <a16:colId xmlns="" xmlns:a16="http://schemas.microsoft.com/office/drawing/2014/main" val="20000"/>
                    </a:ext>
                  </a:extLst>
                </a:gridCol>
                <a:gridCol w="2851169">
                  <a:extLst>
                    <a:ext uri="{9D8B030D-6E8A-4147-A177-3AD203B41FA5}">
                      <a16:colId xmlns="" xmlns:a16="http://schemas.microsoft.com/office/drawing/2014/main" val="20001"/>
                    </a:ext>
                  </a:extLst>
                </a:gridCol>
                <a:gridCol w="2019868">
                  <a:extLst>
                    <a:ext uri="{9D8B030D-6E8A-4147-A177-3AD203B41FA5}">
                      <a16:colId xmlns="" xmlns:a16="http://schemas.microsoft.com/office/drawing/2014/main" val="20002"/>
                    </a:ext>
                  </a:extLst>
                </a:gridCol>
                <a:gridCol w="1965277">
                  <a:extLst>
                    <a:ext uri="{9D8B030D-6E8A-4147-A177-3AD203B41FA5}">
                      <a16:colId xmlns="" xmlns:a16="http://schemas.microsoft.com/office/drawing/2014/main" val="20003"/>
                    </a:ext>
                  </a:extLst>
                </a:gridCol>
                <a:gridCol w="2038068">
                  <a:extLst>
                    <a:ext uri="{9D8B030D-6E8A-4147-A177-3AD203B41FA5}">
                      <a16:colId xmlns="" xmlns:a16="http://schemas.microsoft.com/office/drawing/2014/main" val="20004"/>
                    </a:ext>
                  </a:extLst>
                </a:gridCol>
              </a:tblGrid>
              <a:tr h="0">
                <a:tc>
                  <a:txBody>
                    <a:bodyPr/>
                    <a:lstStyle/>
                    <a:p>
                      <a:endParaRPr lang="en-GB"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Feb - March</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April – June</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July - Aug</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Sept-Dec</a:t>
                      </a:r>
                      <a:endParaRPr lang="en-GB" sz="1200" dirty="0"/>
                    </a:p>
                  </a:txBody>
                  <a:tcPr marL="121920" marR="121920">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0"/>
                  </a:ext>
                </a:extLst>
              </a:tr>
              <a:tr h="5812424">
                <a:tc>
                  <a:txBody>
                    <a:bodyPr/>
                    <a:lstStyle/>
                    <a:p>
                      <a:pPr marL="0" indent="0">
                        <a:buFont typeface="Arial" charset="0"/>
                        <a:buNone/>
                      </a:pPr>
                      <a:r>
                        <a:rPr lang="en-GB" sz="1600" b="1" baseline="0" dirty="0" smtClean="0"/>
                        <a:t>Expand Early Help Parenting Offer</a:t>
                      </a:r>
                    </a:p>
                    <a:p>
                      <a:r>
                        <a:rPr lang="en-US" sz="1400" b="0" baseline="0" dirty="0" smtClean="0">
                          <a:latin typeface="Arial" panose="020B0604020202020204" pitchFamily="34" charset="0"/>
                          <a:cs typeface="Arial" panose="020B0604020202020204" pitchFamily="34" charset="0"/>
                        </a:rPr>
                        <a:t>Scope extended offer and new strands of offer and delivery structure</a:t>
                      </a:r>
                    </a:p>
                    <a:p>
                      <a:endParaRPr lang="en-US" sz="1400" b="0" baseline="0" dirty="0" smtClean="0">
                        <a:latin typeface="Arial" panose="020B0604020202020204" pitchFamily="34" charset="0"/>
                        <a:cs typeface="Arial" panose="020B0604020202020204" pitchFamily="34" charset="0"/>
                      </a:endParaRPr>
                    </a:p>
                    <a:p>
                      <a:r>
                        <a:rPr lang="en-US" sz="1400" b="0" baseline="0" dirty="0" smtClean="0">
                          <a:latin typeface="Arial" panose="020B0604020202020204" pitchFamily="34" charset="0"/>
                          <a:cs typeface="Arial" panose="020B0604020202020204" pitchFamily="34" charset="0"/>
                        </a:rPr>
                        <a:t>Appoint/second staff to increase service/agree backfill funding for staff in schools  to take part in training and engage in supervision/reflective practice sessions (linked to whole school </a:t>
                      </a:r>
                      <a:r>
                        <a:rPr lang="en-US" sz="1400" b="0" baseline="0" dirty="0" err="1" smtClean="0">
                          <a:latin typeface="Arial" panose="020B0604020202020204" pitchFamily="34" charset="0"/>
                          <a:cs typeface="Arial" panose="020B0604020202020204" pitchFamily="34" charset="0"/>
                        </a:rPr>
                        <a:t>mh</a:t>
                      </a:r>
                      <a:r>
                        <a:rPr lang="en-US" sz="1400" b="0" baseline="0" dirty="0" smtClean="0">
                          <a:latin typeface="Arial" panose="020B0604020202020204" pitchFamily="34" charset="0"/>
                          <a:cs typeface="Arial" panose="020B0604020202020204" pitchFamily="34" charset="0"/>
                        </a:rPr>
                        <a:t> work)</a:t>
                      </a:r>
                    </a:p>
                    <a:p>
                      <a:endParaRPr lang="en-US" sz="1400" b="0" baseline="0" dirty="0" smtClean="0">
                        <a:latin typeface="Arial" panose="020B0604020202020204" pitchFamily="34" charset="0"/>
                        <a:cs typeface="Arial" panose="020B0604020202020204" pitchFamily="34" charset="0"/>
                      </a:endParaRPr>
                    </a:p>
                    <a:p>
                      <a:r>
                        <a:rPr lang="en-US" sz="1400" b="0" baseline="0" dirty="0" smtClean="0">
                          <a:latin typeface="Arial" panose="020B0604020202020204" pitchFamily="34" charset="0"/>
                          <a:cs typeface="Arial" panose="020B0604020202020204" pitchFamily="34" charset="0"/>
                        </a:rPr>
                        <a:t>Co-ordinate network event with focus on family support and well being – engaging with key local providers, schools, </a:t>
                      </a:r>
                      <a:r>
                        <a:rPr lang="en-US" sz="1400" b="0" baseline="0" dirty="0" err="1" smtClean="0">
                          <a:latin typeface="Arial" panose="020B0604020202020204" pitchFamily="34" charset="0"/>
                          <a:cs typeface="Arial" panose="020B0604020202020204" pitchFamily="34" charset="0"/>
                        </a:rPr>
                        <a:t>vol</a:t>
                      </a:r>
                      <a:r>
                        <a:rPr lang="en-US" sz="1400" b="0" baseline="0" dirty="0" smtClean="0">
                          <a:latin typeface="Arial" panose="020B0604020202020204" pitchFamily="34" charset="0"/>
                          <a:cs typeface="Arial" panose="020B0604020202020204" pitchFamily="34" charset="0"/>
                        </a:rPr>
                        <a:t> sector</a:t>
                      </a:r>
                    </a:p>
                    <a:p>
                      <a:endParaRPr lang="en-US" sz="1400" b="0" baseline="0" dirty="0" smtClean="0">
                        <a:latin typeface="Arial" panose="020B0604020202020204" pitchFamily="34" charset="0"/>
                        <a:cs typeface="Arial" panose="020B0604020202020204" pitchFamily="34" charset="0"/>
                      </a:endParaRPr>
                    </a:p>
                    <a:p>
                      <a:endParaRPr lang="en-US" sz="1400" b="0" baseline="0" dirty="0" smtClean="0">
                        <a:latin typeface="Arial" panose="020B0604020202020204" pitchFamily="34" charset="0"/>
                        <a:cs typeface="Arial" panose="020B0604020202020204" pitchFamily="34" charset="0"/>
                      </a:endParaRPr>
                    </a:p>
                    <a:p>
                      <a:r>
                        <a:rPr lang="en-US" sz="1400" b="0" baseline="0" dirty="0" smtClean="0">
                          <a:latin typeface="Arial" panose="020B0604020202020204" pitchFamily="34" charset="0"/>
                          <a:cs typeface="Arial" panose="020B0604020202020204" pitchFamily="34" charset="0"/>
                        </a:rPr>
                        <a:t>Agree overall social media campaign approach re </a:t>
                      </a:r>
                      <a:r>
                        <a:rPr lang="en-US" sz="1400" b="0" baseline="0" dirty="0" err="1" smtClean="0">
                          <a:latin typeface="Arial" panose="020B0604020202020204" pitchFamily="34" charset="0"/>
                          <a:cs typeface="Arial" panose="020B0604020202020204" pitchFamily="34" charset="0"/>
                        </a:rPr>
                        <a:t>mh</a:t>
                      </a:r>
                      <a:r>
                        <a:rPr lang="en-US" sz="1400" b="0" baseline="0" dirty="0" smtClean="0">
                          <a:latin typeface="Arial" panose="020B0604020202020204" pitchFamily="34" charset="0"/>
                          <a:cs typeface="Arial" panose="020B0604020202020204" pitchFamily="34" charset="0"/>
                        </a:rPr>
                        <a:t> and parenting work</a:t>
                      </a:r>
                    </a:p>
                    <a:p>
                      <a:endParaRPr lang="en-US" sz="1400" b="0" baseline="0" dirty="0" smtClean="0">
                        <a:latin typeface="Arial" panose="020B0604020202020204" pitchFamily="34" charset="0"/>
                        <a:cs typeface="Arial" panose="020B0604020202020204" pitchFamily="34" charset="0"/>
                      </a:endParaRPr>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1"/>
                  </a:ext>
                </a:extLst>
              </a:tr>
            </a:tbl>
          </a:graphicData>
        </a:graphic>
      </p:graphicFrame>
      <p:sp>
        <p:nvSpPr>
          <p:cNvPr id="24" name="8-Point Star 23"/>
          <p:cNvSpPr/>
          <p:nvPr/>
        </p:nvSpPr>
        <p:spPr>
          <a:xfrm>
            <a:off x="4852469" y="1350147"/>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TextBox 50"/>
          <p:cNvSpPr txBox="1"/>
          <p:nvPr/>
        </p:nvSpPr>
        <p:spPr>
          <a:xfrm>
            <a:off x="5802521" y="1650879"/>
            <a:ext cx="207108" cy="215444"/>
          </a:xfrm>
          <a:prstGeom prst="rect">
            <a:avLst/>
          </a:prstGeom>
          <a:noFill/>
        </p:spPr>
        <p:txBody>
          <a:bodyPr wrap="none" rtlCol="0">
            <a:spAutoFit/>
          </a:bodyPr>
          <a:lstStyle/>
          <a:p>
            <a:r>
              <a:rPr lang="en-GB" sz="800" dirty="0" smtClean="0"/>
              <a:t> </a:t>
            </a:r>
            <a:endParaRPr lang="en-GB" sz="800" dirty="0"/>
          </a:p>
        </p:txBody>
      </p:sp>
      <p:sp>
        <p:nvSpPr>
          <p:cNvPr id="5" name="TextBox 4"/>
          <p:cNvSpPr txBox="1"/>
          <p:nvPr/>
        </p:nvSpPr>
        <p:spPr>
          <a:xfrm>
            <a:off x="582304" y="91552"/>
            <a:ext cx="8828363" cy="307777"/>
          </a:xfrm>
          <a:prstGeom prst="rect">
            <a:avLst/>
          </a:prstGeom>
          <a:noFill/>
        </p:spPr>
        <p:txBody>
          <a:bodyPr wrap="square" rtlCol="0">
            <a:spAutoFit/>
          </a:bodyPr>
          <a:lstStyle/>
          <a:p>
            <a:r>
              <a:rPr lang="en-GB" sz="1400" b="1" dirty="0" smtClean="0">
                <a:latin typeface="Arial" panose="020B0604020202020204" pitchFamily="34" charset="0"/>
                <a:cs typeface="Arial" panose="020B0604020202020204" pitchFamily="34" charset="0"/>
              </a:rPr>
              <a:t>Hastings Opportunity Area: mental health</a:t>
            </a:r>
            <a:endParaRPr lang="en-GB" sz="1400" b="1" dirty="0">
              <a:latin typeface="Arial" panose="020B0604020202020204" pitchFamily="34" charset="0"/>
              <a:cs typeface="Arial" panose="020B0604020202020204" pitchFamily="34" charset="0"/>
            </a:endParaRPr>
          </a:p>
        </p:txBody>
      </p:sp>
      <p:sp>
        <p:nvSpPr>
          <p:cNvPr id="32" name="8-Point Star 31"/>
          <p:cNvSpPr/>
          <p:nvPr/>
        </p:nvSpPr>
        <p:spPr>
          <a:xfrm>
            <a:off x="4382483" y="926269"/>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Box 33"/>
          <p:cNvSpPr txBox="1"/>
          <p:nvPr/>
        </p:nvSpPr>
        <p:spPr>
          <a:xfrm>
            <a:off x="4679553" y="696774"/>
            <a:ext cx="3295071" cy="507831"/>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 End Feb – proposal for extension of offer and delivery structure for this – to be reviewed at meeting (also reviewing I-Rock proposals)</a:t>
            </a:r>
            <a:endParaRPr lang="en-GB" sz="900" dirty="0">
              <a:latin typeface="Arial" panose="020B0604020202020204" pitchFamily="34" charset="0"/>
              <a:cs typeface="Arial" panose="020B0604020202020204" pitchFamily="34" charset="0"/>
            </a:endParaRPr>
          </a:p>
        </p:txBody>
      </p:sp>
      <p:sp>
        <p:nvSpPr>
          <p:cNvPr id="35" name="TextBox 34"/>
          <p:cNvSpPr txBox="1"/>
          <p:nvPr/>
        </p:nvSpPr>
        <p:spPr>
          <a:xfrm>
            <a:off x="5354875" y="1866324"/>
            <a:ext cx="2282347"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April– June – appoint/second and  staff to the increased service</a:t>
            </a:r>
            <a:endParaRPr lang="en-GB" sz="900" dirty="0">
              <a:latin typeface="Arial" panose="020B0604020202020204" pitchFamily="34" charset="0"/>
              <a:cs typeface="Arial" panose="020B0604020202020204" pitchFamily="34" charset="0"/>
            </a:endParaRPr>
          </a:p>
        </p:txBody>
      </p:sp>
      <p:sp>
        <p:nvSpPr>
          <p:cNvPr id="36" name="8-Point Star 35"/>
          <p:cNvSpPr/>
          <p:nvPr/>
        </p:nvSpPr>
        <p:spPr>
          <a:xfrm>
            <a:off x="7079672" y="2241159"/>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TextBox 58"/>
          <p:cNvSpPr txBox="1"/>
          <p:nvPr/>
        </p:nvSpPr>
        <p:spPr>
          <a:xfrm>
            <a:off x="5166690" y="1281547"/>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March 16 – funding provisionally agreed</a:t>
            </a:r>
            <a:endParaRPr lang="en-GB" sz="900" dirty="0">
              <a:latin typeface="Arial" panose="020B0604020202020204" pitchFamily="34" charset="0"/>
              <a:cs typeface="Arial" panose="020B0604020202020204" pitchFamily="34" charset="0"/>
            </a:endParaRPr>
          </a:p>
        </p:txBody>
      </p:sp>
      <p:sp>
        <p:nvSpPr>
          <p:cNvPr id="60" name="TextBox 59"/>
          <p:cNvSpPr txBox="1"/>
          <p:nvPr/>
        </p:nvSpPr>
        <p:spPr>
          <a:xfrm>
            <a:off x="7359925" y="2101058"/>
            <a:ext cx="1823951" cy="507831"/>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End June onwards = Training for staff in and linked to schools re Triple P.  </a:t>
            </a:r>
            <a:endParaRPr lang="en-GB" sz="900" dirty="0">
              <a:latin typeface="Arial" panose="020B0604020202020204" pitchFamily="34" charset="0"/>
              <a:cs typeface="Arial" panose="020B0604020202020204" pitchFamily="34" charset="0"/>
            </a:endParaRPr>
          </a:p>
        </p:txBody>
      </p:sp>
      <p:sp>
        <p:nvSpPr>
          <p:cNvPr id="26" name="Pentagon 25"/>
          <p:cNvSpPr/>
          <p:nvPr/>
        </p:nvSpPr>
        <p:spPr>
          <a:xfrm>
            <a:off x="5354875" y="1706474"/>
            <a:ext cx="1370371" cy="104255"/>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27" name="8-Point Star 26"/>
          <p:cNvSpPr/>
          <p:nvPr/>
        </p:nvSpPr>
        <p:spPr>
          <a:xfrm>
            <a:off x="4679553" y="3889505"/>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Box 27"/>
          <p:cNvSpPr txBox="1"/>
          <p:nvPr/>
        </p:nvSpPr>
        <p:spPr>
          <a:xfrm>
            <a:off x="4936965" y="3761989"/>
            <a:ext cx="2914388"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Discuss initial high level proposal – end Feb</a:t>
            </a:r>
            <a:endParaRPr lang="en-GB" sz="900" dirty="0">
              <a:latin typeface="Arial" panose="020B0604020202020204" pitchFamily="34" charset="0"/>
              <a:cs typeface="Arial" panose="020B0604020202020204" pitchFamily="34" charset="0"/>
            </a:endParaRPr>
          </a:p>
        </p:txBody>
      </p:sp>
      <p:sp>
        <p:nvSpPr>
          <p:cNvPr id="29" name="Pentagon 28"/>
          <p:cNvSpPr/>
          <p:nvPr/>
        </p:nvSpPr>
        <p:spPr>
          <a:xfrm>
            <a:off x="5255409" y="4416182"/>
            <a:ext cx="823257" cy="104255"/>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30" name="Pentagon 29"/>
          <p:cNvSpPr/>
          <p:nvPr/>
        </p:nvSpPr>
        <p:spPr>
          <a:xfrm>
            <a:off x="8532365" y="2759214"/>
            <a:ext cx="3180281" cy="104255"/>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31" name="TextBox 30"/>
          <p:cNvSpPr txBox="1"/>
          <p:nvPr/>
        </p:nvSpPr>
        <p:spPr>
          <a:xfrm>
            <a:off x="5185573" y="4111727"/>
            <a:ext cx="3194323"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Develop detailed spec and commission org to deliver </a:t>
            </a:r>
            <a:endParaRPr lang="en-GB" sz="900" dirty="0">
              <a:latin typeface="Arial" panose="020B0604020202020204" pitchFamily="34" charset="0"/>
              <a:cs typeface="Arial" panose="020B0604020202020204" pitchFamily="34" charset="0"/>
            </a:endParaRPr>
          </a:p>
        </p:txBody>
      </p:sp>
      <p:sp>
        <p:nvSpPr>
          <p:cNvPr id="41" name="TextBox 40"/>
          <p:cNvSpPr txBox="1"/>
          <p:nvPr/>
        </p:nvSpPr>
        <p:spPr>
          <a:xfrm>
            <a:off x="6311713" y="4582122"/>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Commission social media campaign</a:t>
            </a:r>
            <a:endParaRPr lang="en-GB" sz="900" dirty="0">
              <a:latin typeface="Arial" panose="020B0604020202020204" pitchFamily="34" charset="0"/>
              <a:cs typeface="Arial" panose="020B0604020202020204" pitchFamily="34" charset="0"/>
            </a:endParaRPr>
          </a:p>
        </p:txBody>
      </p:sp>
      <p:sp>
        <p:nvSpPr>
          <p:cNvPr id="45" name="Pentagon 44"/>
          <p:cNvSpPr/>
          <p:nvPr/>
        </p:nvSpPr>
        <p:spPr>
          <a:xfrm>
            <a:off x="7637221" y="4951455"/>
            <a:ext cx="1370371" cy="104255"/>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49" name="TextBox 48"/>
          <p:cNvSpPr txBox="1"/>
          <p:nvPr/>
        </p:nvSpPr>
        <p:spPr>
          <a:xfrm>
            <a:off x="7561422" y="5004471"/>
            <a:ext cx="1823951"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Deliver Social Media Campaign</a:t>
            </a:r>
            <a:endParaRPr lang="en-GB" sz="900" dirty="0">
              <a:latin typeface="Arial" panose="020B0604020202020204" pitchFamily="34" charset="0"/>
              <a:cs typeface="Arial" panose="020B0604020202020204" pitchFamily="34" charset="0"/>
            </a:endParaRPr>
          </a:p>
        </p:txBody>
      </p:sp>
      <p:sp>
        <p:nvSpPr>
          <p:cNvPr id="39" name="TextBox 38"/>
          <p:cNvSpPr txBox="1"/>
          <p:nvPr/>
        </p:nvSpPr>
        <p:spPr>
          <a:xfrm>
            <a:off x="8575647" y="2863469"/>
            <a:ext cx="3065288"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Ongoing supervision/reflective practice sessions for staff involved in delivery of Triple P</a:t>
            </a:r>
            <a:endParaRPr lang="en-GB" sz="900" dirty="0">
              <a:latin typeface="Arial" panose="020B0604020202020204" pitchFamily="34" charset="0"/>
              <a:cs typeface="Arial" panose="020B0604020202020204" pitchFamily="34" charset="0"/>
            </a:endParaRPr>
          </a:p>
        </p:txBody>
      </p:sp>
      <p:sp>
        <p:nvSpPr>
          <p:cNvPr id="43" name="8-Point Star 42"/>
          <p:cNvSpPr/>
          <p:nvPr/>
        </p:nvSpPr>
        <p:spPr>
          <a:xfrm>
            <a:off x="6327087" y="4468308"/>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8-Point Star 43"/>
          <p:cNvSpPr/>
          <p:nvPr/>
        </p:nvSpPr>
        <p:spPr>
          <a:xfrm>
            <a:off x="6804228" y="5661925"/>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TextBox 45"/>
          <p:cNvSpPr txBox="1"/>
          <p:nvPr/>
        </p:nvSpPr>
        <p:spPr>
          <a:xfrm>
            <a:off x="6939378" y="5667358"/>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End April – </a:t>
            </a:r>
            <a:r>
              <a:rPr lang="en-GB" sz="900" dirty="0" err="1" smtClean="0">
                <a:latin typeface="Arial" panose="020B0604020202020204" pitchFamily="34" charset="0"/>
                <a:cs typeface="Arial" panose="020B0604020202020204" pitchFamily="34" charset="0"/>
              </a:rPr>
              <a:t>mtg</a:t>
            </a:r>
            <a:r>
              <a:rPr lang="en-GB" sz="900" dirty="0" smtClean="0">
                <a:latin typeface="Arial" panose="020B0604020202020204" pitchFamily="34" charset="0"/>
                <a:cs typeface="Arial" panose="020B0604020202020204" pitchFamily="34" charset="0"/>
              </a:rPr>
              <a:t> with schools to review Self-Assessment Audit</a:t>
            </a:r>
            <a:endParaRPr lang="en-GB" sz="900" dirty="0">
              <a:latin typeface="Arial" panose="020B0604020202020204" pitchFamily="34" charset="0"/>
              <a:cs typeface="Arial" panose="020B0604020202020204" pitchFamily="34" charset="0"/>
            </a:endParaRPr>
          </a:p>
        </p:txBody>
      </p:sp>
      <p:sp>
        <p:nvSpPr>
          <p:cNvPr id="47" name="TextBox 46"/>
          <p:cNvSpPr txBox="1"/>
          <p:nvPr/>
        </p:nvSpPr>
        <p:spPr>
          <a:xfrm>
            <a:off x="7151681" y="6209539"/>
            <a:ext cx="3369036" cy="507831"/>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20 April: Paper to Board on proposed ‘package’ of training/support and possible ‘menu’ of interventions and possible delivery routes (incl. </a:t>
            </a:r>
            <a:r>
              <a:rPr lang="en-GB" sz="900" dirty="0" err="1" smtClean="0">
                <a:latin typeface="Arial" panose="020B0604020202020204" pitchFamily="34" charset="0"/>
                <a:cs typeface="Arial" panose="020B0604020202020204" pitchFamily="34" charset="0"/>
              </a:rPr>
              <a:t>vol</a:t>
            </a:r>
            <a:r>
              <a:rPr lang="en-GB" sz="900" dirty="0" smtClean="0">
                <a:latin typeface="Arial" panose="020B0604020202020204" pitchFamily="34" charset="0"/>
                <a:cs typeface="Arial" panose="020B0604020202020204" pitchFamily="34" charset="0"/>
              </a:rPr>
              <a:t> sector small grants scheme)</a:t>
            </a:r>
            <a:endParaRPr lang="en-GB" sz="900" dirty="0">
              <a:latin typeface="Arial" panose="020B0604020202020204" pitchFamily="34" charset="0"/>
              <a:cs typeface="Arial" panose="020B0604020202020204" pitchFamily="34" charset="0"/>
            </a:endParaRPr>
          </a:p>
        </p:txBody>
      </p:sp>
      <p:sp>
        <p:nvSpPr>
          <p:cNvPr id="57" name="8-Point Star 56"/>
          <p:cNvSpPr/>
          <p:nvPr/>
        </p:nvSpPr>
        <p:spPr>
          <a:xfrm>
            <a:off x="4326129" y="3314392"/>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TextBox 57"/>
          <p:cNvSpPr txBox="1"/>
          <p:nvPr/>
        </p:nvSpPr>
        <p:spPr>
          <a:xfrm>
            <a:off x="4454491" y="3243540"/>
            <a:ext cx="2914388"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23 Feb – initial planning </a:t>
            </a:r>
            <a:r>
              <a:rPr lang="en-GB" sz="900" dirty="0" err="1" smtClean="0">
                <a:latin typeface="Arial" panose="020B0604020202020204" pitchFamily="34" charset="0"/>
                <a:cs typeface="Arial" panose="020B0604020202020204" pitchFamily="34" charset="0"/>
              </a:rPr>
              <a:t>mtg</a:t>
            </a:r>
            <a:r>
              <a:rPr lang="en-GB" sz="900" dirty="0" smtClean="0">
                <a:latin typeface="Arial" panose="020B0604020202020204" pitchFamily="34" charset="0"/>
                <a:cs typeface="Arial" panose="020B0604020202020204" pitchFamily="34" charset="0"/>
              </a:rPr>
              <a:t> for event</a:t>
            </a:r>
            <a:endParaRPr lang="en-GB" sz="900" dirty="0">
              <a:latin typeface="Arial" panose="020B0604020202020204" pitchFamily="34" charset="0"/>
              <a:cs typeface="Arial" panose="020B0604020202020204" pitchFamily="34" charset="0"/>
            </a:endParaRPr>
          </a:p>
        </p:txBody>
      </p:sp>
      <p:sp>
        <p:nvSpPr>
          <p:cNvPr id="61" name="8-Point Star 60"/>
          <p:cNvSpPr/>
          <p:nvPr/>
        </p:nvSpPr>
        <p:spPr>
          <a:xfrm>
            <a:off x="6804228" y="3474372"/>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TextBox 61"/>
          <p:cNvSpPr txBox="1"/>
          <p:nvPr/>
        </p:nvSpPr>
        <p:spPr>
          <a:xfrm>
            <a:off x="6876236" y="3417887"/>
            <a:ext cx="3194323"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26 April – Network meeting takes place</a:t>
            </a:r>
            <a:endParaRPr lang="en-GB" sz="900" dirty="0">
              <a:latin typeface="Arial" panose="020B0604020202020204" pitchFamily="34" charset="0"/>
              <a:cs typeface="Arial" panose="020B0604020202020204" pitchFamily="34" charset="0"/>
            </a:endParaRPr>
          </a:p>
        </p:txBody>
      </p:sp>
      <p:sp>
        <p:nvSpPr>
          <p:cNvPr id="3" name="Isosceles Triangle 2"/>
          <p:cNvSpPr/>
          <p:nvPr/>
        </p:nvSpPr>
        <p:spPr>
          <a:xfrm>
            <a:off x="7090045" y="6308617"/>
            <a:ext cx="123271" cy="169193"/>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433361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894" y="0"/>
            <a:ext cx="10515600" cy="1325563"/>
          </a:xfrm>
        </p:spPr>
        <p:txBody>
          <a:bodyPr>
            <a:normAutofit fontScale="90000"/>
          </a:bodyPr>
          <a:lstStyle/>
          <a:p>
            <a:pPr algn="ctr"/>
            <a:r>
              <a:rPr lang="en-GB" sz="3200" b="1" dirty="0" smtClean="0">
                <a:solidFill>
                  <a:schemeClr val="tx2"/>
                </a:solidFill>
                <a:latin typeface="Arial" panose="020B0604020202020204" pitchFamily="34" charset="0"/>
                <a:ea typeface="Calibri" panose="020F0502020204030204" pitchFamily="34" charset="0"/>
                <a:cs typeface="Arial" panose="020B0604020202020204" pitchFamily="34" charset="0"/>
              </a:rPr>
              <a:t/>
            </a:r>
            <a:br>
              <a:rPr lang="en-GB" sz="3200" b="1" dirty="0" smtClean="0">
                <a:solidFill>
                  <a:schemeClr val="tx2"/>
                </a:solidFill>
                <a:latin typeface="Arial" panose="020B0604020202020204" pitchFamily="34" charset="0"/>
                <a:ea typeface="Calibri" panose="020F0502020204030204" pitchFamily="34" charset="0"/>
                <a:cs typeface="Arial" panose="020B0604020202020204" pitchFamily="34" charset="0"/>
              </a:rPr>
            </a:br>
            <a:r>
              <a:rPr lang="en-GB" sz="3200" b="1" dirty="0" smtClean="0">
                <a:solidFill>
                  <a:schemeClr val="tx2"/>
                </a:solidFill>
                <a:latin typeface="Arial" panose="020B0604020202020204" pitchFamily="34" charset="0"/>
                <a:ea typeface="Calibri" panose="020F0502020204030204" pitchFamily="34" charset="0"/>
                <a:cs typeface="Arial" panose="020B0604020202020204" pitchFamily="34" charset="0"/>
              </a:rPr>
              <a:t>Broadening Horizons and Preparing Young People for Work;  </a:t>
            </a:r>
            <a:endParaRPr lang="en-GB"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98894" y="1408259"/>
            <a:ext cx="10515600" cy="4851400"/>
          </a:xfrm>
        </p:spPr>
        <p:txBody>
          <a:bodyPr>
            <a:normAutofit/>
          </a:bodyPr>
          <a:lstStyle/>
          <a:p>
            <a:pPr hangingPunct="0"/>
            <a:r>
              <a:rPr lang="en-GB" sz="2400" dirty="0" smtClean="0">
                <a:latin typeface="Arial" panose="020B0604020202020204" pitchFamily="34" charset="0"/>
                <a:cs typeface="Arial" panose="020B0604020202020204" pitchFamily="34" charset="0"/>
              </a:rPr>
              <a:t>Pupils in Hastings are overall less likely to progress into sustained further education post 16</a:t>
            </a:r>
          </a:p>
          <a:p>
            <a:pPr marL="0" indent="0" hangingPunct="0">
              <a:buNone/>
            </a:pPr>
            <a:endParaRPr lang="en-GB" sz="2400" dirty="0">
              <a:latin typeface="Arial" panose="020B0604020202020204" pitchFamily="34" charset="0"/>
              <a:cs typeface="Arial" panose="020B0604020202020204" pitchFamily="34" charset="0"/>
            </a:endParaRPr>
          </a:p>
          <a:p>
            <a:pPr hangingPunct="0"/>
            <a:r>
              <a:rPr lang="en-GB" sz="2400" dirty="0" smtClean="0">
                <a:latin typeface="Arial" panose="020B0604020202020204" pitchFamily="34" charset="0"/>
                <a:cs typeface="Arial" panose="020B0604020202020204" pitchFamily="34" charset="0"/>
              </a:rPr>
              <a:t>Plan –  all Hastings secondary school and college pupils to receive at least 4  meaningful encounters with employers; support schools to engage proactively with local employers; introduce an entitlement to high quality, regular enrichment for all pupils across Hastings</a:t>
            </a:r>
          </a:p>
          <a:p>
            <a:pPr marL="0" indent="0" hangingPunct="0">
              <a:buNone/>
            </a:pPr>
            <a:endParaRPr lang="en-GB" sz="2400" dirty="0" smtClean="0">
              <a:latin typeface="Arial" panose="020B0604020202020204" pitchFamily="34" charset="0"/>
              <a:cs typeface="Arial" panose="020B0604020202020204" pitchFamily="34" charset="0"/>
            </a:endParaRPr>
          </a:p>
          <a:p>
            <a:pPr hangingPunct="0"/>
            <a:r>
              <a:rPr lang="en-GB" sz="2400" dirty="0" smtClean="0">
                <a:latin typeface="Arial" panose="020B0604020202020204" pitchFamily="34" charset="0"/>
                <a:cs typeface="Arial" panose="020B0604020202020204" pitchFamily="34" charset="0"/>
              </a:rPr>
              <a:t>Working Group – Chair Graham Peters, East Sussex Local Enterprise Partnership, Representatives from HBC, Voluntary Sector, Employers, and LA – Caroline McKiddie SLES.</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75180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533483832"/>
              </p:ext>
            </p:extLst>
          </p:nvPr>
        </p:nvGraphicFramePr>
        <p:xfrm>
          <a:off x="-1" y="85863"/>
          <a:ext cx="12042888" cy="6648491"/>
        </p:xfrm>
        <a:graphic>
          <a:graphicData uri="http://schemas.openxmlformats.org/drawingml/2006/table">
            <a:tbl>
              <a:tblPr firstRow="1" firstCol="1">
                <a:tableStyleId>{9D7B26C5-4107-4FEC-AEDC-1716B250A1EF}</a:tableStyleId>
              </a:tblPr>
              <a:tblGrid>
                <a:gridCol w="3118724">
                  <a:extLst>
                    <a:ext uri="{9D8B030D-6E8A-4147-A177-3AD203B41FA5}">
                      <a16:colId xmlns="" xmlns:a16="http://schemas.microsoft.com/office/drawing/2014/main" val="20000"/>
                    </a:ext>
                  </a:extLst>
                </a:gridCol>
                <a:gridCol w="2764097">
                  <a:extLst>
                    <a:ext uri="{9D8B030D-6E8A-4147-A177-3AD203B41FA5}">
                      <a16:colId xmlns="" xmlns:a16="http://schemas.microsoft.com/office/drawing/2014/main" val="20001"/>
                    </a:ext>
                  </a:extLst>
                </a:gridCol>
                <a:gridCol w="2134264">
                  <a:extLst>
                    <a:ext uri="{9D8B030D-6E8A-4147-A177-3AD203B41FA5}">
                      <a16:colId xmlns="" xmlns:a16="http://schemas.microsoft.com/office/drawing/2014/main" val="20002"/>
                    </a:ext>
                  </a:extLst>
                </a:gridCol>
                <a:gridCol w="1976302">
                  <a:extLst>
                    <a:ext uri="{9D8B030D-6E8A-4147-A177-3AD203B41FA5}">
                      <a16:colId xmlns="" xmlns:a16="http://schemas.microsoft.com/office/drawing/2014/main" val="20003"/>
                    </a:ext>
                  </a:extLst>
                </a:gridCol>
                <a:gridCol w="2049501">
                  <a:extLst>
                    <a:ext uri="{9D8B030D-6E8A-4147-A177-3AD203B41FA5}">
                      <a16:colId xmlns="" xmlns:a16="http://schemas.microsoft.com/office/drawing/2014/main" val="20004"/>
                    </a:ext>
                  </a:extLst>
                </a:gridCol>
              </a:tblGrid>
              <a:tr h="375380">
                <a:tc>
                  <a:txBody>
                    <a:bodyPr/>
                    <a:lstStyle/>
                    <a:p>
                      <a:endParaRPr lang="en-GB"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Feb - March</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April – June</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July - Aug</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Sept-Dec</a:t>
                      </a:r>
                      <a:endParaRPr lang="en-GB" sz="1200" dirty="0"/>
                    </a:p>
                  </a:txBody>
                  <a:tcPr marL="121920" marR="121920">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0"/>
                  </a:ext>
                </a:extLst>
              </a:tr>
              <a:tr h="3332638">
                <a:tc>
                  <a:txBody>
                    <a:bodyPr/>
                    <a:lstStyle/>
                    <a:p>
                      <a:pPr marL="0" indent="0">
                        <a:buNone/>
                      </a:pPr>
                      <a:r>
                        <a:rPr lang="en-GB" sz="1000" dirty="0" smtClean="0">
                          <a:solidFill>
                            <a:schemeClr val="tx1"/>
                          </a:solidFill>
                          <a:latin typeface="Arial" panose="020B0604020202020204" pitchFamily="34" charset="0"/>
                          <a:cs typeface="Arial" panose="020B0604020202020204" pitchFamily="34" charset="0"/>
                        </a:rPr>
                        <a:t>CEC</a:t>
                      </a:r>
                      <a:r>
                        <a:rPr lang="en-GB" sz="1000" baseline="0" dirty="0" smtClean="0">
                          <a:solidFill>
                            <a:schemeClr val="tx1"/>
                          </a:solidFill>
                          <a:latin typeface="Arial" panose="020B0604020202020204" pitchFamily="34" charset="0"/>
                          <a:cs typeface="Arial" panose="020B0604020202020204" pitchFamily="34" charset="0"/>
                        </a:rPr>
                        <a:t> commitment </a:t>
                      </a:r>
                      <a:r>
                        <a:rPr lang="en-GB" sz="1000" baseline="0" dirty="0" smtClean="0">
                          <a:solidFill>
                            <a:schemeClr val="dk1"/>
                          </a:solidFill>
                          <a:latin typeface="Arial" panose="020B0604020202020204" pitchFamily="34" charset="0"/>
                          <a:cs typeface="Arial" panose="020B0604020202020204" pitchFamily="34" charset="0"/>
                        </a:rPr>
                        <a:t>to recruit Cornerstone employers and deliver 4 meaningful encounters</a:t>
                      </a:r>
                      <a:endParaRPr lang="en-GB" sz="1000" b="0" baseline="0" dirty="0" smtClean="0">
                        <a:latin typeface="Arial" panose="020B0604020202020204" pitchFamily="34" charset="0"/>
                        <a:cs typeface="Arial" panose="020B0604020202020204" pitchFamily="34" charset="0"/>
                      </a:endParaRPr>
                    </a:p>
                    <a:p>
                      <a:pPr marL="0" indent="0">
                        <a:buNone/>
                      </a:pPr>
                      <a:r>
                        <a:rPr lang="en-GB" sz="1400" b="0" baseline="0" dirty="0" smtClean="0">
                          <a:latin typeface="Arial" panose="020B0604020202020204" pitchFamily="34" charset="0"/>
                          <a:cs typeface="Arial" panose="020B0604020202020204" pitchFamily="34" charset="0"/>
                        </a:rPr>
                        <a:t>CEC procurement of orgs to deliver employer encounters</a:t>
                      </a:r>
                    </a:p>
                    <a:p>
                      <a:pPr marL="0" indent="0">
                        <a:buNone/>
                      </a:pPr>
                      <a:endParaRPr lang="en-GB" sz="1400" b="0" baseline="0" dirty="0" smtClean="0">
                        <a:latin typeface="Arial" panose="020B0604020202020204" pitchFamily="34" charset="0"/>
                        <a:cs typeface="Arial" panose="020B0604020202020204" pitchFamily="34" charset="0"/>
                      </a:endParaRPr>
                    </a:p>
                    <a:p>
                      <a:pPr marL="0" indent="0">
                        <a:buNone/>
                      </a:pPr>
                      <a:r>
                        <a:rPr lang="en-GB" sz="1400" b="0" baseline="0" dirty="0" smtClean="0">
                          <a:latin typeface="Arial" panose="020B0604020202020204" pitchFamily="34" charset="0"/>
                          <a:cs typeface="Arial" panose="020B0604020202020204" pitchFamily="34" charset="0"/>
                        </a:rPr>
                        <a:t>Careers and enterprise co-ordinator – working with Hasting’s schools to support their employer encounters and engagement and make schools aware what is available</a:t>
                      </a:r>
                    </a:p>
                    <a:p>
                      <a:pPr marL="0" indent="0">
                        <a:buNone/>
                      </a:pPr>
                      <a:endParaRPr lang="en-GB" sz="1400" b="0" baseline="0" dirty="0" smtClean="0">
                        <a:latin typeface="Arial" panose="020B0604020202020204" pitchFamily="34" charset="0"/>
                        <a:cs typeface="Arial" panose="020B0604020202020204" pitchFamily="34" charset="0"/>
                      </a:endParaRPr>
                    </a:p>
                    <a:p>
                      <a:pPr marL="0" indent="0">
                        <a:buNone/>
                      </a:pPr>
                      <a:endParaRPr lang="en-GB" sz="1400" b="0" baseline="0" dirty="0" smtClean="0">
                        <a:latin typeface="Arial" panose="020B0604020202020204" pitchFamily="34" charset="0"/>
                        <a:cs typeface="Arial" panose="020B0604020202020204" pitchFamily="34" charset="0"/>
                      </a:endParaRPr>
                    </a:p>
                    <a:p>
                      <a:pPr marL="0" indent="0">
                        <a:buNone/>
                      </a:pPr>
                      <a:r>
                        <a:rPr lang="en-GB" sz="1400" b="0" baseline="0" dirty="0" smtClean="0">
                          <a:latin typeface="Arial" panose="020B0604020202020204" pitchFamily="34" charset="0"/>
                          <a:cs typeface="Arial" panose="020B0604020202020204" pitchFamily="34" charset="0"/>
                        </a:rPr>
                        <a:t>Delivery of additional employment encounters – with schools drawing down from menu of providers begins</a:t>
                      </a:r>
                      <a:endParaRPr lang="en-GB" sz="14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smtClean="0"/>
                    </a:p>
                    <a:p>
                      <a:pPr algn="ctr"/>
                      <a:endParaRPr lang="en-GB" sz="1200" dirty="0" smtClean="0"/>
                    </a:p>
                    <a:p>
                      <a:pPr algn="ctr"/>
                      <a:endParaRPr lang="en-GB" sz="1200" dirty="0" smtClean="0"/>
                    </a:p>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1"/>
                  </a:ext>
                </a:extLst>
              </a:tr>
              <a:tr h="294047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dk1"/>
                          </a:solidFill>
                          <a:latin typeface="Arial" panose="020B0604020202020204" pitchFamily="34" charset="0"/>
                          <a:cs typeface="Arial" panose="020B0604020202020204" pitchFamily="34" charset="0"/>
                        </a:rPr>
                        <a:t>Support schools to understand performance against Gatsby principles, and improve career provision</a:t>
                      </a:r>
                    </a:p>
                    <a:p>
                      <a:pPr marL="0" marR="0" indent="0" algn="l" defTabSz="914400" rtl="0" eaLnBrk="1" fontAlgn="auto" latinLnBrk="0" hangingPunct="1">
                        <a:lnSpc>
                          <a:spcPct val="100000"/>
                        </a:lnSpc>
                        <a:spcBef>
                          <a:spcPts val="0"/>
                        </a:spcBef>
                        <a:spcAft>
                          <a:spcPts val="0"/>
                        </a:spcAft>
                        <a:buClrTx/>
                        <a:buSzTx/>
                        <a:buFontTx/>
                        <a:buNone/>
                        <a:tabLst/>
                        <a:defRPr/>
                      </a:pPr>
                      <a:r>
                        <a:rPr lang="en-GB" sz="1400" b="0" baseline="0" dirty="0" smtClean="0">
                          <a:latin typeface="Arial" panose="020B0604020202020204" pitchFamily="34" charset="0"/>
                          <a:cs typeface="Arial" panose="020B0604020202020204" pitchFamily="34" charset="0"/>
                        </a:rPr>
                        <a:t>Sept 17 – Sept 18: ongoing activity with schools to support schools map performance against Gatsby Benchmark</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b="0" baseline="0" dirty="0" smtClean="0">
                        <a:latin typeface="Arial" panose="020B0604020202020204" pitchFamily="34" charset="0"/>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400" b="0" baseline="0" dirty="0" smtClean="0">
                          <a:latin typeface="Arial" panose="020B0604020202020204" pitchFamily="34" charset="0"/>
                          <a:cs typeface="Arial" panose="020B0604020202020204" pitchFamily="34" charset="0"/>
                        </a:rPr>
                        <a:t>Training for schools on Compass and Tracker Tools (re Gatsby principles)</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b="0" baseline="0" dirty="0" smtClean="0">
                        <a:latin typeface="Arial" panose="020B0604020202020204" pitchFamily="34" charset="0"/>
                        <a:cs typeface="Arial" panose="020B0604020202020204" pitchFamily="34" charset="0"/>
                      </a:endParaRPr>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2"/>
                  </a:ext>
                </a:extLst>
              </a:tr>
            </a:tbl>
          </a:graphicData>
        </a:graphic>
      </p:graphicFrame>
      <p:sp>
        <p:nvSpPr>
          <p:cNvPr id="51" name="TextBox 50"/>
          <p:cNvSpPr txBox="1"/>
          <p:nvPr/>
        </p:nvSpPr>
        <p:spPr>
          <a:xfrm>
            <a:off x="5802521" y="1650879"/>
            <a:ext cx="207108" cy="215444"/>
          </a:xfrm>
          <a:prstGeom prst="rect">
            <a:avLst/>
          </a:prstGeom>
          <a:noFill/>
        </p:spPr>
        <p:txBody>
          <a:bodyPr wrap="none" rtlCol="0">
            <a:spAutoFit/>
          </a:bodyPr>
          <a:lstStyle/>
          <a:p>
            <a:r>
              <a:rPr lang="en-GB" sz="800" dirty="0" smtClean="0"/>
              <a:t> </a:t>
            </a:r>
            <a:endParaRPr lang="en-GB" sz="800" dirty="0"/>
          </a:p>
        </p:txBody>
      </p:sp>
      <p:sp>
        <p:nvSpPr>
          <p:cNvPr id="5" name="TextBox 4"/>
          <p:cNvSpPr txBox="1"/>
          <p:nvPr/>
        </p:nvSpPr>
        <p:spPr>
          <a:xfrm>
            <a:off x="582304" y="169241"/>
            <a:ext cx="8828363" cy="307777"/>
          </a:xfrm>
          <a:prstGeom prst="rect">
            <a:avLst/>
          </a:prstGeom>
          <a:noFill/>
        </p:spPr>
        <p:txBody>
          <a:bodyPr wrap="square" rtlCol="0">
            <a:spAutoFit/>
          </a:bodyPr>
          <a:lstStyle/>
          <a:p>
            <a:r>
              <a:rPr lang="en-GB" sz="1400" b="1" dirty="0" smtClean="0">
                <a:latin typeface="Arial" panose="020B0604020202020204" pitchFamily="34" charset="0"/>
                <a:cs typeface="Arial" panose="020B0604020202020204" pitchFamily="34" charset="0"/>
              </a:rPr>
              <a:t>Hastings Opportunity Area: Broadening Horizons</a:t>
            </a:r>
            <a:endParaRPr lang="en-GB" sz="1400" b="1" dirty="0">
              <a:latin typeface="Arial" panose="020B0604020202020204" pitchFamily="34" charset="0"/>
              <a:cs typeface="Arial" panose="020B0604020202020204" pitchFamily="34" charset="0"/>
            </a:endParaRPr>
          </a:p>
        </p:txBody>
      </p:sp>
      <p:sp>
        <p:nvSpPr>
          <p:cNvPr id="90" name="8-Point Star 89"/>
          <p:cNvSpPr/>
          <p:nvPr/>
        </p:nvSpPr>
        <p:spPr>
          <a:xfrm>
            <a:off x="4729815" y="774345"/>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Pentagon 90"/>
          <p:cNvSpPr/>
          <p:nvPr/>
        </p:nvSpPr>
        <p:spPr>
          <a:xfrm>
            <a:off x="3233188" y="888159"/>
            <a:ext cx="1099036" cy="104255"/>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92" name="TextBox 91"/>
          <p:cNvSpPr txBox="1"/>
          <p:nvPr/>
        </p:nvSpPr>
        <p:spPr>
          <a:xfrm>
            <a:off x="4986899" y="831252"/>
            <a:ext cx="2045460" cy="584775"/>
          </a:xfrm>
          <a:prstGeom prst="rect">
            <a:avLst/>
          </a:prstGeom>
          <a:noFill/>
        </p:spPr>
        <p:txBody>
          <a:bodyPr wrap="square" rtlCol="0">
            <a:spAutoFit/>
          </a:bodyPr>
          <a:lstStyle/>
          <a:p>
            <a:r>
              <a:rPr lang="en-GB" sz="800" dirty="0" smtClean="0">
                <a:latin typeface="Arial" panose="020B0604020202020204" pitchFamily="34" charset="0"/>
                <a:cs typeface="Arial" panose="020B0604020202020204" pitchFamily="34" charset="0"/>
              </a:rPr>
              <a:t>2 March - Successful applicants for delivery of additional employer encounters - to be placed on CEC menu of activities announced</a:t>
            </a:r>
            <a:endParaRPr lang="en-GB" sz="800" dirty="0">
              <a:latin typeface="Arial" panose="020B0604020202020204" pitchFamily="34" charset="0"/>
              <a:cs typeface="Arial" panose="020B0604020202020204" pitchFamily="34" charset="0"/>
            </a:endParaRPr>
          </a:p>
        </p:txBody>
      </p:sp>
      <p:sp>
        <p:nvSpPr>
          <p:cNvPr id="93" name="Pentagon 92"/>
          <p:cNvSpPr/>
          <p:nvPr/>
        </p:nvSpPr>
        <p:spPr>
          <a:xfrm>
            <a:off x="3161180" y="1814195"/>
            <a:ext cx="7431320" cy="104255"/>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94" name="8-Point Star 93"/>
          <p:cNvSpPr/>
          <p:nvPr/>
        </p:nvSpPr>
        <p:spPr>
          <a:xfrm>
            <a:off x="10265525" y="3096449"/>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5" name="TextBox 94"/>
          <p:cNvSpPr txBox="1"/>
          <p:nvPr/>
        </p:nvSpPr>
        <p:spPr>
          <a:xfrm>
            <a:off x="10265525" y="2614546"/>
            <a:ext cx="2045460" cy="461665"/>
          </a:xfrm>
          <a:prstGeom prst="rect">
            <a:avLst/>
          </a:prstGeom>
          <a:noFill/>
        </p:spPr>
        <p:txBody>
          <a:bodyPr wrap="square" rtlCol="0">
            <a:spAutoFit/>
          </a:bodyPr>
          <a:lstStyle/>
          <a:p>
            <a:endParaRPr lang="en-GB" sz="800" dirty="0" smtClean="0">
              <a:latin typeface="Arial" panose="020B0604020202020204" pitchFamily="34" charset="0"/>
              <a:cs typeface="Arial" panose="020B0604020202020204" pitchFamily="34" charset="0"/>
            </a:endParaRPr>
          </a:p>
          <a:p>
            <a:r>
              <a:rPr lang="en-GB" sz="800" dirty="0" smtClean="0">
                <a:latin typeface="Arial" panose="020B0604020202020204" pitchFamily="34" charset="0"/>
                <a:cs typeface="Arial" panose="020B0604020202020204" pitchFamily="34" charset="0"/>
              </a:rPr>
              <a:t>Sept – delivery of additional employer encounters begins</a:t>
            </a:r>
            <a:endParaRPr lang="en-GB" sz="800" dirty="0">
              <a:latin typeface="Arial" panose="020B0604020202020204" pitchFamily="34" charset="0"/>
              <a:cs typeface="Arial" panose="020B0604020202020204" pitchFamily="34" charset="0"/>
            </a:endParaRPr>
          </a:p>
        </p:txBody>
      </p:sp>
      <p:sp>
        <p:nvSpPr>
          <p:cNvPr id="96" name="TextBox 95"/>
          <p:cNvSpPr txBox="1"/>
          <p:nvPr/>
        </p:nvSpPr>
        <p:spPr>
          <a:xfrm>
            <a:off x="5069021" y="2500673"/>
            <a:ext cx="2045460" cy="584775"/>
          </a:xfrm>
          <a:prstGeom prst="rect">
            <a:avLst/>
          </a:prstGeom>
          <a:noFill/>
        </p:spPr>
        <p:txBody>
          <a:bodyPr wrap="square" rtlCol="0">
            <a:spAutoFit/>
          </a:bodyPr>
          <a:lstStyle/>
          <a:p>
            <a:r>
              <a:rPr lang="en-GB" sz="800" dirty="0" smtClean="0">
                <a:latin typeface="Arial" panose="020B0604020202020204" pitchFamily="34" charset="0"/>
                <a:cs typeface="Arial" panose="020B0604020202020204" pitchFamily="34" charset="0"/>
              </a:rPr>
              <a:t>18 March -  monthly reporting on employer encounters begins – on monthly basis for remainder of programme. </a:t>
            </a:r>
            <a:endParaRPr lang="en-GB" sz="800" dirty="0">
              <a:latin typeface="Arial" panose="020B0604020202020204" pitchFamily="34" charset="0"/>
              <a:cs typeface="Arial" panose="020B0604020202020204" pitchFamily="34" charset="0"/>
            </a:endParaRPr>
          </a:p>
        </p:txBody>
      </p:sp>
      <p:sp>
        <p:nvSpPr>
          <p:cNvPr id="97" name="8-Point Star 96"/>
          <p:cNvSpPr/>
          <p:nvPr/>
        </p:nvSpPr>
        <p:spPr>
          <a:xfrm>
            <a:off x="4806819" y="2500732"/>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8" name="Pentagon 97"/>
          <p:cNvSpPr/>
          <p:nvPr/>
        </p:nvSpPr>
        <p:spPr>
          <a:xfrm>
            <a:off x="3233188" y="5089817"/>
            <a:ext cx="7431320" cy="104255"/>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99" name="8-Point Star 98"/>
          <p:cNvSpPr/>
          <p:nvPr/>
        </p:nvSpPr>
        <p:spPr>
          <a:xfrm>
            <a:off x="4055319" y="5666499"/>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TextBox 99"/>
          <p:cNvSpPr txBox="1"/>
          <p:nvPr/>
        </p:nvSpPr>
        <p:spPr>
          <a:xfrm>
            <a:off x="4201930" y="5611036"/>
            <a:ext cx="2045460" cy="215444"/>
          </a:xfrm>
          <a:prstGeom prst="rect">
            <a:avLst/>
          </a:prstGeom>
          <a:noFill/>
        </p:spPr>
        <p:txBody>
          <a:bodyPr wrap="square" rtlCol="0">
            <a:spAutoFit/>
          </a:bodyPr>
          <a:lstStyle/>
          <a:p>
            <a:r>
              <a:rPr lang="en-GB" sz="800" dirty="0" smtClean="0">
                <a:latin typeface="Arial" panose="020B0604020202020204" pitchFamily="34" charset="0"/>
                <a:cs typeface="Arial" panose="020B0604020202020204" pitchFamily="34" charset="0"/>
              </a:rPr>
              <a:t>26 Feb – training for all schools</a:t>
            </a:r>
            <a:endParaRPr lang="en-GB" sz="800" dirty="0">
              <a:latin typeface="Arial" panose="020B0604020202020204" pitchFamily="34" charset="0"/>
              <a:cs typeface="Arial" panose="020B0604020202020204" pitchFamily="34" charset="0"/>
            </a:endParaRPr>
          </a:p>
        </p:txBody>
      </p:sp>
      <p:sp>
        <p:nvSpPr>
          <p:cNvPr id="101" name="8-Point Star 100"/>
          <p:cNvSpPr/>
          <p:nvPr/>
        </p:nvSpPr>
        <p:spPr>
          <a:xfrm>
            <a:off x="5436424" y="5823442"/>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 name="TextBox 101"/>
          <p:cNvSpPr txBox="1"/>
          <p:nvPr/>
        </p:nvSpPr>
        <p:spPr>
          <a:xfrm>
            <a:off x="5735153" y="5892684"/>
            <a:ext cx="2045460" cy="461665"/>
          </a:xfrm>
          <a:prstGeom prst="rect">
            <a:avLst/>
          </a:prstGeom>
          <a:noFill/>
        </p:spPr>
        <p:txBody>
          <a:bodyPr wrap="square" rtlCol="0">
            <a:spAutoFit/>
          </a:bodyPr>
          <a:lstStyle/>
          <a:p>
            <a:r>
              <a:rPr lang="en-GB" sz="800" dirty="0" smtClean="0">
                <a:latin typeface="Arial" panose="020B0604020202020204" pitchFamily="34" charset="0"/>
                <a:cs typeface="Arial" panose="020B0604020202020204" pitchFamily="34" charset="0"/>
              </a:rPr>
              <a:t>March onwards – schools offered </a:t>
            </a:r>
            <a:r>
              <a:rPr lang="en-GB" sz="800" dirty="0" err="1" smtClean="0">
                <a:latin typeface="Arial" panose="020B0604020202020204" pitchFamily="34" charset="0"/>
                <a:cs typeface="Arial" panose="020B0604020202020204" pitchFamily="34" charset="0"/>
              </a:rPr>
              <a:t>ind</a:t>
            </a:r>
            <a:r>
              <a:rPr lang="en-GB" sz="800" dirty="0" smtClean="0">
                <a:latin typeface="Arial" panose="020B0604020202020204" pitchFamily="34" charset="0"/>
                <a:cs typeface="Arial" panose="020B0604020202020204" pitchFamily="34" charset="0"/>
              </a:rPr>
              <a:t> training by Careers and Enterprise Co-ordinator. </a:t>
            </a:r>
            <a:endParaRPr lang="en-GB" sz="800" dirty="0">
              <a:latin typeface="Arial" panose="020B0604020202020204" pitchFamily="34" charset="0"/>
              <a:cs typeface="Arial" panose="020B0604020202020204" pitchFamily="34" charset="0"/>
            </a:endParaRPr>
          </a:p>
        </p:txBody>
      </p:sp>
      <p:sp>
        <p:nvSpPr>
          <p:cNvPr id="103" name="Pentagon 102"/>
          <p:cNvSpPr/>
          <p:nvPr/>
        </p:nvSpPr>
        <p:spPr>
          <a:xfrm>
            <a:off x="5224659" y="6477459"/>
            <a:ext cx="4668460" cy="52127"/>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105" name="8-Point Star 104"/>
          <p:cNvSpPr/>
          <p:nvPr/>
        </p:nvSpPr>
        <p:spPr>
          <a:xfrm>
            <a:off x="10520492" y="6272688"/>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6" name="TextBox 105"/>
          <p:cNvSpPr txBox="1"/>
          <p:nvPr/>
        </p:nvSpPr>
        <p:spPr>
          <a:xfrm>
            <a:off x="10146541" y="6272689"/>
            <a:ext cx="2045460" cy="461665"/>
          </a:xfrm>
          <a:prstGeom prst="rect">
            <a:avLst/>
          </a:prstGeom>
          <a:noFill/>
        </p:spPr>
        <p:txBody>
          <a:bodyPr wrap="square" rtlCol="0">
            <a:spAutoFit/>
          </a:bodyPr>
          <a:lstStyle/>
          <a:p>
            <a:endParaRPr lang="en-GB" sz="800" dirty="0" smtClean="0">
              <a:latin typeface="Arial" panose="020B0604020202020204" pitchFamily="34" charset="0"/>
              <a:cs typeface="Arial" panose="020B0604020202020204" pitchFamily="34" charset="0"/>
            </a:endParaRPr>
          </a:p>
          <a:p>
            <a:r>
              <a:rPr lang="en-GB" sz="800" dirty="0" smtClean="0">
                <a:latin typeface="Arial" panose="020B0604020202020204" pitchFamily="34" charset="0"/>
                <a:cs typeface="Arial" panose="020B0604020202020204" pitchFamily="34" charset="0"/>
              </a:rPr>
              <a:t>Sept – delivery of additional employer encounters begins</a:t>
            </a:r>
            <a:endParaRPr lang="en-GB" sz="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06678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554302582"/>
              </p:ext>
            </p:extLst>
          </p:nvPr>
        </p:nvGraphicFramePr>
        <p:xfrm>
          <a:off x="79715" y="663730"/>
          <a:ext cx="12066520" cy="6880070"/>
        </p:xfrm>
        <a:graphic>
          <a:graphicData uri="http://schemas.openxmlformats.org/drawingml/2006/table">
            <a:tbl>
              <a:tblPr firstRow="1" firstCol="1">
                <a:tableStyleId>{9D7B26C5-4107-4FEC-AEDC-1716B250A1EF}</a:tableStyleId>
              </a:tblPr>
              <a:tblGrid>
                <a:gridCol w="3124844">
                  <a:extLst>
                    <a:ext uri="{9D8B030D-6E8A-4147-A177-3AD203B41FA5}">
                      <a16:colId xmlns="" xmlns:a16="http://schemas.microsoft.com/office/drawing/2014/main" val="20000"/>
                    </a:ext>
                  </a:extLst>
                </a:gridCol>
                <a:gridCol w="2872789">
                  <a:extLst>
                    <a:ext uri="{9D8B030D-6E8A-4147-A177-3AD203B41FA5}">
                      <a16:colId xmlns="" xmlns:a16="http://schemas.microsoft.com/office/drawing/2014/main" val="20001"/>
                    </a:ext>
                  </a:extLst>
                </a:gridCol>
                <a:gridCol w="2035184">
                  <a:extLst>
                    <a:ext uri="{9D8B030D-6E8A-4147-A177-3AD203B41FA5}">
                      <a16:colId xmlns="" xmlns:a16="http://schemas.microsoft.com/office/drawing/2014/main" val="20002"/>
                    </a:ext>
                  </a:extLst>
                </a:gridCol>
                <a:gridCol w="1980180">
                  <a:extLst>
                    <a:ext uri="{9D8B030D-6E8A-4147-A177-3AD203B41FA5}">
                      <a16:colId xmlns="" xmlns:a16="http://schemas.microsoft.com/office/drawing/2014/main" val="20003"/>
                    </a:ext>
                  </a:extLst>
                </a:gridCol>
                <a:gridCol w="2053523">
                  <a:extLst>
                    <a:ext uri="{9D8B030D-6E8A-4147-A177-3AD203B41FA5}">
                      <a16:colId xmlns="" xmlns:a16="http://schemas.microsoft.com/office/drawing/2014/main" val="20004"/>
                    </a:ext>
                  </a:extLst>
                </a:gridCol>
              </a:tblGrid>
              <a:tr h="235430">
                <a:tc>
                  <a:txBody>
                    <a:bodyPr/>
                    <a:lstStyle/>
                    <a:p>
                      <a:endParaRPr lang="en-GB"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Feb - March</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April – June</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July - Aug</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Sept-Dec</a:t>
                      </a:r>
                      <a:endParaRPr lang="en-GB" sz="1200" dirty="0"/>
                    </a:p>
                  </a:txBody>
                  <a:tcPr marL="121920" marR="121920">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0"/>
                  </a:ext>
                </a:extLst>
              </a:tr>
              <a:tr h="2817296">
                <a:tc>
                  <a:txBody>
                    <a:bodyPr/>
                    <a:lstStyle/>
                    <a:p>
                      <a:pPr marL="0" indent="0">
                        <a:buNone/>
                      </a:pPr>
                      <a:r>
                        <a:rPr lang="en-GB" sz="1400" dirty="0" smtClean="0">
                          <a:solidFill>
                            <a:schemeClr val="dk1"/>
                          </a:solidFill>
                          <a:latin typeface="Arial" panose="020B0604020202020204" pitchFamily="34" charset="0"/>
                          <a:cs typeface="Arial" panose="020B0604020202020204" pitchFamily="34" charset="0"/>
                        </a:rPr>
                        <a:t>Appoint enrichment co-ordinator and deliver enrichment activities for all children aged 5-18 to begin Summer 2018</a:t>
                      </a:r>
                    </a:p>
                    <a:p>
                      <a:pPr marL="0" indent="0">
                        <a:buNone/>
                      </a:pPr>
                      <a:r>
                        <a:rPr lang="en-GB" sz="1400" b="0" dirty="0" smtClean="0">
                          <a:latin typeface="Arial" panose="020B0604020202020204" pitchFamily="34" charset="0"/>
                          <a:cs typeface="Arial" panose="020B0604020202020204" pitchFamily="34" charset="0"/>
                        </a:rPr>
                        <a:t>Recruit</a:t>
                      </a:r>
                      <a:r>
                        <a:rPr lang="en-GB" sz="1400" b="0" baseline="0" dirty="0" smtClean="0">
                          <a:latin typeface="Arial" panose="020B0604020202020204" pitchFamily="34" charset="0"/>
                          <a:cs typeface="Arial" panose="020B0604020202020204" pitchFamily="34" charset="0"/>
                        </a:rPr>
                        <a:t> enrichment co-ordinator.</a:t>
                      </a:r>
                    </a:p>
                    <a:p>
                      <a:pPr marL="0" indent="0">
                        <a:buNone/>
                      </a:pPr>
                      <a:r>
                        <a:rPr lang="en-GB" sz="1400" b="0" baseline="0" dirty="0" smtClean="0">
                          <a:latin typeface="Arial" panose="020B0604020202020204" pitchFamily="34" charset="0"/>
                          <a:cs typeface="Arial" panose="020B0604020202020204" pitchFamily="34" charset="0"/>
                        </a:rPr>
                        <a:t>Develop and consult on charter for </a:t>
                      </a:r>
                      <a:r>
                        <a:rPr lang="en-GB" sz="1400" b="0" baseline="0" dirty="0" err="1" smtClean="0">
                          <a:latin typeface="Arial" panose="020B0604020202020204" pitchFamily="34" charset="0"/>
                          <a:cs typeface="Arial" panose="020B0604020202020204" pitchFamily="34" charset="0"/>
                        </a:rPr>
                        <a:t>cyp</a:t>
                      </a:r>
                      <a:endParaRPr lang="en-GB" sz="1400" b="0" baseline="0" dirty="0" smtClean="0">
                        <a:latin typeface="Arial" panose="020B0604020202020204" pitchFamily="34" charset="0"/>
                        <a:cs typeface="Arial" panose="020B0604020202020204" pitchFamily="34" charset="0"/>
                      </a:endParaRPr>
                    </a:p>
                    <a:p>
                      <a:pPr marL="0" indent="0">
                        <a:buNone/>
                      </a:pPr>
                      <a:r>
                        <a:rPr lang="en-GB" sz="1400" b="0" baseline="0" dirty="0" smtClean="0">
                          <a:latin typeface="Arial" panose="020B0604020202020204" pitchFamily="34" charset="0"/>
                          <a:cs typeface="Arial" panose="020B0604020202020204" pitchFamily="34" charset="0"/>
                        </a:rPr>
                        <a:t>Map and pull together existing enrichment activity and providers</a:t>
                      </a:r>
                    </a:p>
                    <a:p>
                      <a:pPr marL="0" indent="0">
                        <a:buNone/>
                      </a:pPr>
                      <a:r>
                        <a:rPr lang="en-GB" sz="1400" b="0" baseline="0" dirty="0" smtClean="0">
                          <a:latin typeface="Arial" panose="020B0604020202020204" pitchFamily="34" charset="0"/>
                          <a:cs typeface="Arial" panose="020B0604020202020204" pitchFamily="34" charset="0"/>
                        </a:rPr>
                        <a:t>Grants programme – for additional enrichment activities/grants to schools/tender significant projects?</a:t>
                      </a:r>
                    </a:p>
                    <a:p>
                      <a:pPr marL="0" indent="0">
                        <a:buNone/>
                      </a:pPr>
                      <a:endParaRPr lang="en-GB" sz="1000" b="0" baseline="0" dirty="0" smtClean="0">
                        <a:latin typeface="Arial" panose="020B0604020202020204" pitchFamily="34" charset="0"/>
                        <a:cs typeface="Arial" panose="020B0604020202020204" pitchFamily="34" charset="0"/>
                      </a:endParaRPr>
                    </a:p>
                    <a:p>
                      <a:pPr marL="0" indent="0">
                        <a:buNone/>
                      </a:pPr>
                      <a:endParaRPr lang="en-GB" sz="1000" b="0" baseline="0" dirty="0" smtClean="0">
                        <a:latin typeface="Arial" panose="020B0604020202020204" pitchFamily="34" charset="0"/>
                        <a:cs typeface="Arial" panose="020B0604020202020204" pitchFamily="34" charset="0"/>
                      </a:endParaRPr>
                    </a:p>
                    <a:p>
                      <a:pPr marL="0" indent="0">
                        <a:buNone/>
                      </a:pPr>
                      <a:endParaRPr lang="en-GB" sz="1000" b="0" baseline="0" dirty="0" smtClean="0">
                        <a:latin typeface="Arial" panose="020B0604020202020204" pitchFamily="34" charset="0"/>
                        <a:cs typeface="Arial" panose="020B0604020202020204" pitchFamily="34" charset="0"/>
                      </a:endParaRPr>
                    </a:p>
                    <a:p>
                      <a:pPr marL="0" indent="0">
                        <a:buNone/>
                      </a:pPr>
                      <a:endParaRPr lang="en-GB" sz="1000" b="0" baseline="0" dirty="0" smtClean="0">
                        <a:latin typeface="Arial" panose="020B0604020202020204" pitchFamily="34" charset="0"/>
                        <a:cs typeface="Arial" panose="020B0604020202020204" pitchFamily="34" charset="0"/>
                      </a:endParaRPr>
                    </a:p>
                    <a:p>
                      <a:pPr marL="0" indent="0">
                        <a:buNone/>
                      </a:pPr>
                      <a:endParaRPr lang="en-GB" sz="1000" b="0" baseline="0" dirty="0" smtClean="0">
                        <a:latin typeface="Arial" panose="020B0604020202020204" pitchFamily="34" charset="0"/>
                        <a:cs typeface="Arial" panose="020B0604020202020204" pitchFamily="34" charset="0"/>
                      </a:endParaRPr>
                    </a:p>
                    <a:p>
                      <a:pPr marL="0" indent="0">
                        <a:buNone/>
                      </a:pPr>
                      <a:endParaRPr lang="en-GB" sz="1000" b="0" baseline="0" dirty="0" smtClean="0">
                        <a:latin typeface="Arial" panose="020B0604020202020204" pitchFamily="34" charset="0"/>
                        <a:cs typeface="Arial" panose="020B0604020202020204" pitchFamily="34" charset="0"/>
                      </a:endParaRPr>
                    </a:p>
                    <a:p>
                      <a:pPr marL="0" indent="0">
                        <a:buNone/>
                      </a:pPr>
                      <a:endParaRPr lang="en-GB" sz="10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smtClean="0"/>
                    </a:p>
                    <a:p>
                      <a:pPr algn="ctr"/>
                      <a:endParaRPr lang="en-GB" sz="1200" dirty="0" smtClean="0"/>
                    </a:p>
                    <a:p>
                      <a:pPr algn="ctr"/>
                      <a:endParaRPr lang="en-GB" sz="1200" dirty="0" smtClean="0"/>
                    </a:p>
                    <a:p>
                      <a:pPr algn="ctr"/>
                      <a:endParaRPr lang="en-GB" sz="1200" dirty="0" smtClean="0"/>
                    </a:p>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1"/>
                  </a:ext>
                </a:extLst>
              </a:tr>
              <a:tr h="279575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dk1"/>
                          </a:solidFill>
                          <a:latin typeface="Arial" panose="020B0604020202020204" pitchFamily="34" charset="0"/>
                          <a:cs typeface="Arial" panose="020B0604020202020204" pitchFamily="34" charset="0"/>
                        </a:rPr>
                        <a:t>Deliver inset day programme</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2"/>
                  </a:ext>
                </a:extLst>
              </a:tr>
            </a:tbl>
          </a:graphicData>
        </a:graphic>
      </p:graphicFrame>
      <p:sp>
        <p:nvSpPr>
          <p:cNvPr id="51" name="TextBox 50"/>
          <p:cNvSpPr txBox="1"/>
          <p:nvPr/>
        </p:nvSpPr>
        <p:spPr>
          <a:xfrm>
            <a:off x="5802521" y="1650879"/>
            <a:ext cx="207108" cy="215444"/>
          </a:xfrm>
          <a:prstGeom prst="rect">
            <a:avLst/>
          </a:prstGeom>
          <a:noFill/>
        </p:spPr>
        <p:txBody>
          <a:bodyPr wrap="none" rtlCol="0">
            <a:spAutoFit/>
          </a:bodyPr>
          <a:lstStyle/>
          <a:p>
            <a:r>
              <a:rPr lang="en-GB" sz="800" dirty="0" smtClean="0"/>
              <a:t> </a:t>
            </a:r>
            <a:endParaRPr lang="en-GB" sz="800" dirty="0"/>
          </a:p>
        </p:txBody>
      </p:sp>
      <p:sp>
        <p:nvSpPr>
          <p:cNvPr id="5" name="TextBox 4"/>
          <p:cNvSpPr txBox="1"/>
          <p:nvPr/>
        </p:nvSpPr>
        <p:spPr>
          <a:xfrm>
            <a:off x="582304" y="122032"/>
            <a:ext cx="8828363" cy="307777"/>
          </a:xfrm>
          <a:prstGeom prst="rect">
            <a:avLst/>
          </a:prstGeom>
          <a:noFill/>
        </p:spPr>
        <p:txBody>
          <a:bodyPr wrap="square" rtlCol="0">
            <a:spAutoFit/>
          </a:bodyPr>
          <a:lstStyle/>
          <a:p>
            <a:r>
              <a:rPr lang="en-GB" sz="1400" b="1" dirty="0" smtClean="0">
                <a:latin typeface="Arial" panose="020B0604020202020204" pitchFamily="34" charset="0"/>
                <a:cs typeface="Arial" panose="020B0604020202020204" pitchFamily="34" charset="0"/>
              </a:rPr>
              <a:t>Hastings Opportunity Area: Broadening Horizons</a:t>
            </a:r>
            <a:endParaRPr lang="en-GB" sz="1400" b="1" dirty="0">
              <a:latin typeface="Arial" panose="020B0604020202020204" pitchFamily="34" charset="0"/>
              <a:cs typeface="Arial" panose="020B0604020202020204" pitchFamily="34" charset="0"/>
            </a:endParaRPr>
          </a:p>
        </p:txBody>
      </p:sp>
      <p:sp>
        <p:nvSpPr>
          <p:cNvPr id="37" name="8-Point Star 36"/>
          <p:cNvSpPr/>
          <p:nvPr/>
        </p:nvSpPr>
        <p:spPr>
          <a:xfrm>
            <a:off x="3854773" y="1033488"/>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TextBox 37"/>
          <p:cNvSpPr txBox="1"/>
          <p:nvPr/>
        </p:nvSpPr>
        <p:spPr>
          <a:xfrm>
            <a:off x="4031395" y="1033488"/>
            <a:ext cx="2126328"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 </a:t>
            </a:r>
            <a:r>
              <a:rPr lang="en-GB" sz="800" dirty="0" smtClean="0">
                <a:latin typeface="Arial" panose="020B0604020202020204" pitchFamily="34" charset="0"/>
                <a:cs typeface="Arial" panose="020B0604020202020204" pitchFamily="34" charset="0"/>
              </a:rPr>
              <a:t>16 Feb. Agree Enrichment co-ordinator JD and job level</a:t>
            </a:r>
            <a:r>
              <a:rPr lang="en-GB" sz="900" dirty="0" smtClean="0">
                <a:latin typeface="Arial" panose="020B0604020202020204" pitchFamily="34" charset="0"/>
                <a:cs typeface="Arial" panose="020B0604020202020204" pitchFamily="34" charset="0"/>
              </a:rPr>
              <a:t>.  </a:t>
            </a:r>
            <a:endParaRPr lang="en-GB" sz="900" dirty="0">
              <a:latin typeface="Arial" panose="020B0604020202020204" pitchFamily="34" charset="0"/>
              <a:cs typeface="Arial" panose="020B0604020202020204" pitchFamily="34" charset="0"/>
            </a:endParaRPr>
          </a:p>
        </p:txBody>
      </p:sp>
      <p:sp>
        <p:nvSpPr>
          <p:cNvPr id="40" name="Pentagon 39"/>
          <p:cNvSpPr/>
          <p:nvPr/>
        </p:nvSpPr>
        <p:spPr>
          <a:xfrm>
            <a:off x="4615117" y="1405189"/>
            <a:ext cx="1099036" cy="104255"/>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42" name="TextBox 41"/>
          <p:cNvSpPr txBox="1"/>
          <p:nvPr/>
        </p:nvSpPr>
        <p:spPr>
          <a:xfrm>
            <a:off x="4615116" y="1512381"/>
            <a:ext cx="1572587"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 </a:t>
            </a:r>
            <a:r>
              <a:rPr lang="en-GB" sz="800" dirty="0" smtClean="0">
                <a:latin typeface="Arial" panose="020B0604020202020204" pitchFamily="34" charset="0"/>
                <a:cs typeface="Arial" panose="020B0604020202020204" pitchFamily="34" charset="0"/>
              </a:rPr>
              <a:t>Advertise role and recruit</a:t>
            </a:r>
            <a:endParaRPr lang="en-GB" sz="800" dirty="0">
              <a:latin typeface="Arial" panose="020B0604020202020204" pitchFamily="34" charset="0"/>
              <a:cs typeface="Arial" panose="020B0604020202020204" pitchFamily="34" charset="0"/>
            </a:endParaRPr>
          </a:p>
        </p:txBody>
      </p:sp>
      <p:sp>
        <p:nvSpPr>
          <p:cNvPr id="55" name="8-Point Star 54"/>
          <p:cNvSpPr/>
          <p:nvPr/>
        </p:nvSpPr>
        <p:spPr>
          <a:xfrm>
            <a:off x="6626415" y="1127206"/>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TextBox 55"/>
          <p:cNvSpPr txBox="1"/>
          <p:nvPr/>
        </p:nvSpPr>
        <p:spPr>
          <a:xfrm>
            <a:off x="6797209" y="1010188"/>
            <a:ext cx="2045460" cy="338554"/>
          </a:xfrm>
          <a:prstGeom prst="rect">
            <a:avLst/>
          </a:prstGeom>
          <a:noFill/>
        </p:spPr>
        <p:txBody>
          <a:bodyPr wrap="square" rtlCol="0">
            <a:spAutoFit/>
          </a:bodyPr>
          <a:lstStyle/>
          <a:p>
            <a:r>
              <a:rPr lang="en-GB" sz="800" dirty="0" smtClean="0">
                <a:latin typeface="Arial" panose="020B0604020202020204" pitchFamily="34" charset="0"/>
                <a:cs typeface="Arial" panose="020B0604020202020204" pitchFamily="34" charset="0"/>
              </a:rPr>
              <a:t>End April/Early May. Enrichment Co-ordinator in post.  </a:t>
            </a:r>
            <a:endParaRPr lang="en-GB" sz="800" dirty="0">
              <a:latin typeface="Arial" panose="020B0604020202020204" pitchFamily="34" charset="0"/>
              <a:cs typeface="Arial" panose="020B0604020202020204" pitchFamily="34" charset="0"/>
            </a:endParaRPr>
          </a:p>
        </p:txBody>
      </p:sp>
      <p:sp>
        <p:nvSpPr>
          <p:cNvPr id="57" name="Pentagon 56"/>
          <p:cNvSpPr/>
          <p:nvPr/>
        </p:nvSpPr>
        <p:spPr>
          <a:xfrm>
            <a:off x="4615117" y="1866324"/>
            <a:ext cx="1378436" cy="104255"/>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58" name="TextBox 57"/>
          <p:cNvSpPr txBox="1"/>
          <p:nvPr/>
        </p:nvSpPr>
        <p:spPr>
          <a:xfrm>
            <a:off x="4435158" y="2116034"/>
            <a:ext cx="2073423" cy="477054"/>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 </a:t>
            </a:r>
            <a:endParaRPr lang="en-GB" sz="900" dirty="0">
              <a:latin typeface="Arial" panose="020B0604020202020204" pitchFamily="34" charset="0"/>
              <a:cs typeface="Arial" panose="020B0604020202020204" pitchFamily="34" charset="0"/>
            </a:endParaRPr>
          </a:p>
          <a:p>
            <a:r>
              <a:rPr lang="en-GB" sz="800" dirty="0" smtClean="0">
                <a:latin typeface="Arial" panose="020B0604020202020204" pitchFamily="34" charset="0"/>
                <a:cs typeface="Arial" panose="020B0604020202020204" pitchFamily="34" charset="0"/>
              </a:rPr>
              <a:t>Develop and consult on Charter for Hastings c/</a:t>
            </a:r>
            <a:r>
              <a:rPr lang="en-GB" sz="800" dirty="0" err="1" smtClean="0">
                <a:latin typeface="Arial" panose="020B0604020202020204" pitchFamily="34" charset="0"/>
                <a:cs typeface="Arial" panose="020B0604020202020204" pitchFamily="34" charset="0"/>
              </a:rPr>
              <a:t>yp</a:t>
            </a:r>
            <a:endParaRPr lang="en-GB" sz="800" dirty="0" smtClean="0">
              <a:latin typeface="Arial" panose="020B0604020202020204" pitchFamily="34" charset="0"/>
              <a:cs typeface="Arial" panose="020B0604020202020204" pitchFamily="34" charset="0"/>
            </a:endParaRPr>
          </a:p>
        </p:txBody>
      </p:sp>
      <p:sp>
        <p:nvSpPr>
          <p:cNvPr id="61" name="Pentagon 60"/>
          <p:cNvSpPr/>
          <p:nvPr/>
        </p:nvSpPr>
        <p:spPr>
          <a:xfrm>
            <a:off x="4700230" y="2645864"/>
            <a:ext cx="1378436" cy="104255"/>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62" name="TextBox 61"/>
          <p:cNvSpPr txBox="1"/>
          <p:nvPr/>
        </p:nvSpPr>
        <p:spPr>
          <a:xfrm>
            <a:off x="4448270" y="2767392"/>
            <a:ext cx="2073423" cy="600164"/>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 </a:t>
            </a:r>
            <a:r>
              <a:rPr lang="en-GB" sz="800" dirty="0" smtClean="0">
                <a:latin typeface="Arial" panose="020B0604020202020204" pitchFamily="34" charset="0"/>
                <a:cs typeface="Arial" panose="020B0604020202020204" pitchFamily="34" charset="0"/>
              </a:rPr>
              <a:t>Map and pull together existing enrichment activity and providers – engagement with schools/providers/</a:t>
            </a:r>
            <a:r>
              <a:rPr lang="en-GB" sz="800" dirty="0" err="1" smtClean="0">
                <a:latin typeface="Arial" panose="020B0604020202020204" pitchFamily="34" charset="0"/>
                <a:cs typeface="Arial" panose="020B0604020202020204" pitchFamily="34" charset="0"/>
              </a:rPr>
              <a:t>yp</a:t>
            </a:r>
            <a:r>
              <a:rPr lang="en-GB" sz="800" dirty="0" smtClean="0">
                <a:latin typeface="Arial" panose="020B0604020202020204" pitchFamily="34" charset="0"/>
                <a:cs typeface="Arial" panose="020B0604020202020204" pitchFamily="34" charset="0"/>
              </a:rPr>
              <a:t> to map , review and develop plan for action</a:t>
            </a:r>
            <a:endParaRPr lang="en-GB" sz="800" dirty="0">
              <a:latin typeface="Arial" panose="020B0604020202020204" pitchFamily="34" charset="0"/>
              <a:cs typeface="Arial" panose="020B0604020202020204" pitchFamily="34" charset="0"/>
            </a:endParaRPr>
          </a:p>
        </p:txBody>
      </p:sp>
      <p:sp>
        <p:nvSpPr>
          <p:cNvPr id="63" name="Pentagon 62"/>
          <p:cNvSpPr/>
          <p:nvPr/>
        </p:nvSpPr>
        <p:spPr>
          <a:xfrm>
            <a:off x="6634005" y="2855813"/>
            <a:ext cx="793921" cy="118304"/>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65" name="8-Point Star 64"/>
          <p:cNvSpPr/>
          <p:nvPr/>
        </p:nvSpPr>
        <p:spPr>
          <a:xfrm>
            <a:off x="6482399" y="2087682"/>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TextBox 65"/>
          <p:cNvSpPr txBox="1"/>
          <p:nvPr/>
        </p:nvSpPr>
        <p:spPr>
          <a:xfrm>
            <a:off x="6667845" y="1918099"/>
            <a:ext cx="2521120" cy="477054"/>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E</a:t>
            </a:r>
            <a:r>
              <a:rPr lang="en-GB" sz="800" dirty="0" smtClean="0">
                <a:latin typeface="Arial" panose="020B0604020202020204" pitchFamily="34" charset="0"/>
                <a:cs typeface="Arial" panose="020B0604020202020204" pitchFamily="34" charset="0"/>
              </a:rPr>
              <a:t>arly April - Proposal for funding programme –</a:t>
            </a:r>
            <a:r>
              <a:rPr lang="en-GB" sz="800" dirty="0" err="1" smtClean="0">
                <a:latin typeface="Arial" panose="020B0604020202020204" pitchFamily="34" charset="0"/>
                <a:cs typeface="Arial" panose="020B0604020202020204" pitchFamily="34" charset="0"/>
              </a:rPr>
              <a:t>ie</a:t>
            </a:r>
            <a:r>
              <a:rPr lang="en-GB" sz="800" dirty="0" smtClean="0">
                <a:latin typeface="Arial" panose="020B0604020202020204" pitchFamily="34" charset="0"/>
                <a:cs typeface="Arial" panose="020B0604020202020204" pitchFamily="34" charset="0"/>
              </a:rPr>
              <a:t> grant to schools/grants programme for individual providers) – test out with schools and others</a:t>
            </a:r>
            <a:endParaRPr lang="en-GB" sz="800" dirty="0">
              <a:latin typeface="Arial" panose="020B0604020202020204" pitchFamily="34" charset="0"/>
              <a:cs typeface="Arial" panose="020B0604020202020204" pitchFamily="34" charset="0"/>
            </a:endParaRPr>
          </a:p>
        </p:txBody>
      </p:sp>
      <p:sp>
        <p:nvSpPr>
          <p:cNvPr id="67" name="TextBox 66"/>
          <p:cNvSpPr txBox="1"/>
          <p:nvPr/>
        </p:nvSpPr>
        <p:spPr>
          <a:xfrm>
            <a:off x="6626415" y="3021308"/>
            <a:ext cx="2521120" cy="338554"/>
          </a:xfrm>
          <a:prstGeom prst="rect">
            <a:avLst/>
          </a:prstGeom>
          <a:noFill/>
        </p:spPr>
        <p:txBody>
          <a:bodyPr wrap="square" rtlCol="0">
            <a:spAutoFit/>
          </a:bodyPr>
          <a:lstStyle/>
          <a:p>
            <a:r>
              <a:rPr lang="en-GB" sz="800" dirty="0" smtClean="0">
                <a:latin typeface="Arial" panose="020B0604020202020204" pitchFamily="34" charset="0"/>
                <a:cs typeface="Arial" panose="020B0604020202020204" pitchFamily="34" charset="0"/>
              </a:rPr>
              <a:t>April-May: Grants programme advertised and decisions made</a:t>
            </a:r>
            <a:endParaRPr lang="en-GB" sz="800" dirty="0">
              <a:latin typeface="Arial" panose="020B0604020202020204" pitchFamily="34" charset="0"/>
              <a:cs typeface="Arial" panose="020B0604020202020204" pitchFamily="34" charset="0"/>
            </a:endParaRPr>
          </a:p>
        </p:txBody>
      </p:sp>
      <p:sp>
        <p:nvSpPr>
          <p:cNvPr id="68" name="8-Point Star 67"/>
          <p:cNvSpPr/>
          <p:nvPr/>
        </p:nvSpPr>
        <p:spPr>
          <a:xfrm>
            <a:off x="6761660" y="1509066"/>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TextBox 68"/>
          <p:cNvSpPr txBox="1"/>
          <p:nvPr/>
        </p:nvSpPr>
        <p:spPr>
          <a:xfrm>
            <a:off x="6905677" y="1425586"/>
            <a:ext cx="2045460" cy="215444"/>
          </a:xfrm>
          <a:prstGeom prst="rect">
            <a:avLst/>
          </a:prstGeom>
          <a:noFill/>
        </p:spPr>
        <p:txBody>
          <a:bodyPr wrap="square" rtlCol="0">
            <a:spAutoFit/>
          </a:bodyPr>
          <a:lstStyle/>
          <a:p>
            <a:r>
              <a:rPr lang="en-GB" sz="800" dirty="0" smtClean="0">
                <a:latin typeface="Arial" panose="020B0604020202020204" pitchFamily="34" charset="0"/>
                <a:cs typeface="Arial" panose="020B0604020202020204" pitchFamily="34" charset="0"/>
              </a:rPr>
              <a:t>Final proposal – presented to  EFT </a:t>
            </a:r>
            <a:r>
              <a:rPr lang="en-GB" sz="800" dirty="0" err="1" smtClean="0">
                <a:latin typeface="Arial" panose="020B0604020202020204" pitchFamily="34" charset="0"/>
                <a:cs typeface="Arial" panose="020B0604020202020204" pitchFamily="34" charset="0"/>
              </a:rPr>
              <a:t>mtg</a:t>
            </a:r>
            <a:endParaRPr lang="en-GB" sz="800" dirty="0">
              <a:latin typeface="Arial" panose="020B0604020202020204" pitchFamily="34" charset="0"/>
              <a:cs typeface="Arial" panose="020B0604020202020204" pitchFamily="34" charset="0"/>
            </a:endParaRPr>
          </a:p>
        </p:txBody>
      </p:sp>
      <p:sp>
        <p:nvSpPr>
          <p:cNvPr id="70" name="8-Point Star 69"/>
          <p:cNvSpPr/>
          <p:nvPr/>
        </p:nvSpPr>
        <p:spPr>
          <a:xfrm>
            <a:off x="7055844" y="3359862"/>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TextBox 70"/>
          <p:cNvSpPr txBox="1"/>
          <p:nvPr/>
        </p:nvSpPr>
        <p:spPr>
          <a:xfrm>
            <a:off x="7136359" y="3278368"/>
            <a:ext cx="2985540" cy="338554"/>
          </a:xfrm>
          <a:prstGeom prst="rect">
            <a:avLst/>
          </a:prstGeom>
          <a:noFill/>
        </p:spPr>
        <p:txBody>
          <a:bodyPr wrap="square" rtlCol="0">
            <a:spAutoFit/>
          </a:bodyPr>
          <a:lstStyle/>
          <a:p>
            <a:r>
              <a:rPr lang="en-GB" sz="800" dirty="0" smtClean="0">
                <a:latin typeface="Arial" panose="020B0604020202020204" pitchFamily="34" charset="0"/>
                <a:cs typeface="Arial" panose="020B0604020202020204" pitchFamily="34" charset="0"/>
              </a:rPr>
              <a:t>June – additional enrichment work begins. Detailed programme of activities in place – June onwards</a:t>
            </a:r>
          </a:p>
        </p:txBody>
      </p:sp>
      <p:sp>
        <p:nvSpPr>
          <p:cNvPr id="72" name="Pentagon 71"/>
          <p:cNvSpPr/>
          <p:nvPr/>
        </p:nvSpPr>
        <p:spPr>
          <a:xfrm>
            <a:off x="7174979" y="3746726"/>
            <a:ext cx="4534420" cy="98138"/>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73" name="8-Point Star 72"/>
          <p:cNvSpPr/>
          <p:nvPr/>
        </p:nvSpPr>
        <p:spPr>
          <a:xfrm>
            <a:off x="3762452" y="3934081"/>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TextBox 73"/>
          <p:cNvSpPr txBox="1"/>
          <p:nvPr/>
        </p:nvSpPr>
        <p:spPr>
          <a:xfrm>
            <a:off x="4236815" y="3844864"/>
            <a:ext cx="2826405" cy="338554"/>
          </a:xfrm>
          <a:prstGeom prst="rect">
            <a:avLst/>
          </a:prstGeom>
          <a:noFill/>
        </p:spPr>
        <p:txBody>
          <a:bodyPr wrap="square" rtlCol="0">
            <a:spAutoFit/>
          </a:bodyPr>
          <a:lstStyle/>
          <a:p>
            <a:r>
              <a:rPr lang="en-GB" sz="800" dirty="0" smtClean="0">
                <a:latin typeface="Arial" panose="020B0604020202020204" pitchFamily="34" charset="0"/>
                <a:cs typeface="Arial" panose="020B0604020202020204" pitchFamily="34" charset="0"/>
              </a:rPr>
              <a:t> 21 Feb. Proposal for inset days enrichment activity – developed for Board.</a:t>
            </a:r>
            <a:endParaRPr lang="en-GB" sz="800" dirty="0">
              <a:latin typeface="Arial" panose="020B0604020202020204" pitchFamily="34" charset="0"/>
              <a:cs typeface="Arial" panose="020B0604020202020204" pitchFamily="34" charset="0"/>
            </a:endParaRPr>
          </a:p>
        </p:txBody>
      </p:sp>
      <p:sp>
        <p:nvSpPr>
          <p:cNvPr id="75" name="Pentagon 74"/>
          <p:cNvSpPr/>
          <p:nvPr/>
        </p:nvSpPr>
        <p:spPr>
          <a:xfrm>
            <a:off x="4325239" y="4290042"/>
            <a:ext cx="1365736" cy="82133"/>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76" name="TextBox 75"/>
          <p:cNvSpPr txBox="1"/>
          <p:nvPr/>
        </p:nvSpPr>
        <p:spPr>
          <a:xfrm>
            <a:off x="4246541" y="4331107"/>
            <a:ext cx="2309737" cy="723275"/>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 </a:t>
            </a:r>
            <a:r>
              <a:rPr lang="en-GB" sz="800" dirty="0" smtClean="0">
                <a:latin typeface="Arial" panose="020B0604020202020204" pitchFamily="34" charset="0"/>
                <a:cs typeface="Arial" panose="020B0604020202020204" pitchFamily="34" charset="0"/>
              </a:rPr>
              <a:t>March - Consult with </a:t>
            </a:r>
            <a:r>
              <a:rPr lang="en-GB" sz="800" dirty="0" err="1" smtClean="0">
                <a:latin typeface="Arial" panose="020B0604020202020204" pitchFamily="34" charset="0"/>
                <a:cs typeface="Arial" panose="020B0604020202020204" pitchFamily="34" charset="0"/>
              </a:rPr>
              <a:t>yp</a:t>
            </a:r>
            <a:r>
              <a:rPr lang="en-GB" sz="800" dirty="0" smtClean="0">
                <a:latin typeface="Arial" panose="020B0604020202020204" pitchFamily="34" charset="0"/>
                <a:cs typeface="Arial" panose="020B0604020202020204" pitchFamily="34" charset="0"/>
              </a:rPr>
              <a:t>, schools and providers on proposal – inset days, 10 possible ideas for engagement, proposal for deliverability, scope </a:t>
            </a:r>
            <a:r>
              <a:rPr lang="en-GB" sz="800" dirty="0" err="1" smtClean="0">
                <a:latin typeface="Arial" panose="020B0604020202020204" pitchFamily="34" charset="0"/>
                <a:cs typeface="Arial" panose="020B0604020202020204" pitchFamily="34" charset="0"/>
              </a:rPr>
              <a:t>projectetd</a:t>
            </a:r>
            <a:r>
              <a:rPr lang="en-GB" sz="800" dirty="0" smtClean="0">
                <a:latin typeface="Arial" panose="020B0604020202020204" pitchFamily="34" charset="0"/>
                <a:cs typeface="Arial" panose="020B0604020202020204" pitchFamily="34" charset="0"/>
              </a:rPr>
              <a:t> numbers and needs  </a:t>
            </a:r>
            <a:r>
              <a:rPr lang="en-GB" sz="800" dirty="0" err="1" smtClean="0">
                <a:latin typeface="Arial" panose="020B0604020202020204" pitchFamily="34" charset="0"/>
                <a:cs typeface="Arial" panose="020B0604020202020204" pitchFamily="34" charset="0"/>
              </a:rPr>
              <a:t>etc</a:t>
            </a:r>
            <a:endParaRPr lang="en-GB" sz="800" dirty="0">
              <a:latin typeface="Arial" panose="020B0604020202020204" pitchFamily="34" charset="0"/>
              <a:cs typeface="Arial" panose="020B0604020202020204" pitchFamily="34" charset="0"/>
            </a:endParaRPr>
          </a:p>
        </p:txBody>
      </p:sp>
      <p:sp>
        <p:nvSpPr>
          <p:cNvPr id="77" name="TextBox 76"/>
          <p:cNvSpPr txBox="1"/>
          <p:nvPr/>
        </p:nvSpPr>
        <p:spPr>
          <a:xfrm>
            <a:off x="6165326" y="4928937"/>
            <a:ext cx="2985540" cy="461665"/>
          </a:xfrm>
          <a:prstGeom prst="rect">
            <a:avLst/>
          </a:prstGeom>
          <a:noFill/>
        </p:spPr>
        <p:txBody>
          <a:bodyPr wrap="square" rtlCol="0">
            <a:spAutoFit/>
          </a:bodyPr>
          <a:lstStyle/>
          <a:p>
            <a:r>
              <a:rPr lang="en-GB" sz="800" dirty="0" smtClean="0">
                <a:latin typeface="Arial" panose="020B0604020202020204" pitchFamily="34" charset="0"/>
                <a:cs typeface="Arial" panose="020B0604020202020204" pitchFamily="34" charset="0"/>
              </a:rPr>
              <a:t>April – Draw up specification. What we want to deliver.  Agree detailed project plan with schools/colleges re inset days.  Put/invite potential orgs onto ESCC framework agreement.</a:t>
            </a:r>
          </a:p>
        </p:txBody>
      </p:sp>
      <p:sp>
        <p:nvSpPr>
          <p:cNvPr id="78" name="8-Point Star 77"/>
          <p:cNvSpPr/>
          <p:nvPr/>
        </p:nvSpPr>
        <p:spPr>
          <a:xfrm>
            <a:off x="6040967" y="4990881"/>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0" name="Pentagon 79"/>
          <p:cNvSpPr/>
          <p:nvPr/>
        </p:nvSpPr>
        <p:spPr>
          <a:xfrm>
            <a:off x="6291128" y="5508994"/>
            <a:ext cx="1229097" cy="118304"/>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81" name="TextBox 80"/>
          <p:cNvSpPr txBox="1"/>
          <p:nvPr/>
        </p:nvSpPr>
        <p:spPr>
          <a:xfrm>
            <a:off x="6279626" y="5666729"/>
            <a:ext cx="2985540" cy="215444"/>
          </a:xfrm>
          <a:prstGeom prst="rect">
            <a:avLst/>
          </a:prstGeom>
          <a:noFill/>
        </p:spPr>
        <p:txBody>
          <a:bodyPr wrap="square" rtlCol="0">
            <a:spAutoFit/>
          </a:bodyPr>
          <a:lstStyle/>
          <a:p>
            <a:r>
              <a:rPr lang="en-GB" sz="800" dirty="0" smtClean="0">
                <a:latin typeface="Arial" panose="020B0604020202020204" pitchFamily="34" charset="0"/>
                <a:cs typeface="Arial" panose="020B0604020202020204" pitchFamily="34" charset="0"/>
              </a:rPr>
              <a:t>May – June: Carry out  short competition re orgs to deliver</a:t>
            </a:r>
          </a:p>
        </p:txBody>
      </p:sp>
      <p:sp>
        <p:nvSpPr>
          <p:cNvPr id="82" name="Pentagon 81"/>
          <p:cNvSpPr/>
          <p:nvPr/>
        </p:nvSpPr>
        <p:spPr>
          <a:xfrm>
            <a:off x="8181570" y="6184601"/>
            <a:ext cx="1229097" cy="118304"/>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83" name="TextBox 82"/>
          <p:cNvSpPr txBox="1"/>
          <p:nvPr/>
        </p:nvSpPr>
        <p:spPr>
          <a:xfrm>
            <a:off x="7147485" y="6293345"/>
            <a:ext cx="2985540" cy="338554"/>
          </a:xfrm>
          <a:prstGeom prst="rect">
            <a:avLst/>
          </a:prstGeom>
          <a:noFill/>
        </p:spPr>
        <p:txBody>
          <a:bodyPr wrap="square" rtlCol="0">
            <a:spAutoFit/>
          </a:bodyPr>
          <a:lstStyle/>
          <a:p>
            <a:r>
              <a:rPr lang="en-GB" sz="800" dirty="0" smtClean="0">
                <a:latin typeface="Arial" panose="020B0604020202020204" pitchFamily="34" charset="0"/>
                <a:cs typeface="Arial" panose="020B0604020202020204" pitchFamily="34" charset="0"/>
              </a:rPr>
              <a:t>July/Aug  - review logistics re delivery with orgs and schools for 1 and 2 inset days</a:t>
            </a:r>
          </a:p>
        </p:txBody>
      </p:sp>
      <p:sp>
        <p:nvSpPr>
          <p:cNvPr id="84" name="8-Point Star 83"/>
          <p:cNvSpPr/>
          <p:nvPr/>
        </p:nvSpPr>
        <p:spPr>
          <a:xfrm>
            <a:off x="10608733" y="6131601"/>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TextBox 84"/>
          <p:cNvSpPr txBox="1"/>
          <p:nvPr/>
        </p:nvSpPr>
        <p:spPr>
          <a:xfrm>
            <a:off x="9845966" y="6296122"/>
            <a:ext cx="2985540" cy="215444"/>
          </a:xfrm>
          <a:prstGeom prst="rect">
            <a:avLst/>
          </a:prstGeom>
          <a:noFill/>
        </p:spPr>
        <p:txBody>
          <a:bodyPr wrap="square" rtlCol="0">
            <a:spAutoFit/>
          </a:bodyPr>
          <a:lstStyle/>
          <a:p>
            <a:r>
              <a:rPr lang="en-GB" sz="800" dirty="0" smtClean="0">
                <a:latin typeface="Arial" panose="020B0604020202020204" pitchFamily="34" charset="0"/>
                <a:cs typeface="Arial" panose="020B0604020202020204" pitchFamily="34" charset="0"/>
              </a:rPr>
              <a:t>Oct – first inset day</a:t>
            </a:r>
          </a:p>
        </p:txBody>
      </p:sp>
      <p:sp>
        <p:nvSpPr>
          <p:cNvPr id="86" name="8-Point Star 85"/>
          <p:cNvSpPr/>
          <p:nvPr/>
        </p:nvSpPr>
        <p:spPr>
          <a:xfrm>
            <a:off x="7632653" y="5971814"/>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7" name="TextBox 86"/>
          <p:cNvSpPr txBox="1"/>
          <p:nvPr/>
        </p:nvSpPr>
        <p:spPr>
          <a:xfrm>
            <a:off x="7687106" y="5907069"/>
            <a:ext cx="3843199" cy="338554"/>
          </a:xfrm>
          <a:prstGeom prst="rect">
            <a:avLst/>
          </a:prstGeom>
          <a:noFill/>
        </p:spPr>
        <p:txBody>
          <a:bodyPr wrap="square" rtlCol="0">
            <a:spAutoFit/>
          </a:bodyPr>
          <a:lstStyle/>
          <a:p>
            <a:r>
              <a:rPr lang="en-GB" sz="800" dirty="0" smtClean="0">
                <a:latin typeface="Arial" panose="020B0604020202020204" pitchFamily="34" charset="0"/>
                <a:cs typeface="Arial" panose="020B0604020202020204" pitchFamily="34" charset="0"/>
              </a:rPr>
              <a:t>End June – Appoint orgs to deliver – 2-3 inset days over the course of the programme</a:t>
            </a:r>
          </a:p>
        </p:txBody>
      </p:sp>
      <p:sp>
        <p:nvSpPr>
          <p:cNvPr id="88" name="8-Point Star 87"/>
          <p:cNvSpPr/>
          <p:nvPr/>
        </p:nvSpPr>
        <p:spPr>
          <a:xfrm>
            <a:off x="11739033" y="6141091"/>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TextBox 88"/>
          <p:cNvSpPr txBox="1"/>
          <p:nvPr/>
        </p:nvSpPr>
        <p:spPr>
          <a:xfrm>
            <a:off x="11166590" y="6222033"/>
            <a:ext cx="2163329" cy="584775"/>
          </a:xfrm>
          <a:prstGeom prst="rect">
            <a:avLst/>
          </a:prstGeom>
          <a:noFill/>
        </p:spPr>
        <p:txBody>
          <a:bodyPr wrap="square" rtlCol="0">
            <a:spAutoFit/>
          </a:bodyPr>
          <a:lstStyle/>
          <a:p>
            <a:r>
              <a:rPr lang="en-GB" sz="800" dirty="0" smtClean="0">
                <a:latin typeface="Arial" panose="020B0604020202020204" pitchFamily="34" charset="0"/>
                <a:cs typeface="Arial" panose="020B0604020202020204" pitchFamily="34" charset="0"/>
              </a:rPr>
              <a:t>Jan – 2 inset day</a:t>
            </a:r>
          </a:p>
          <a:p>
            <a:r>
              <a:rPr lang="en-GB" sz="800" dirty="0" smtClean="0">
                <a:latin typeface="Arial" panose="020B0604020202020204" pitchFamily="34" charset="0"/>
                <a:cs typeface="Arial" panose="020B0604020202020204" pitchFamily="34" charset="0"/>
              </a:rPr>
              <a:t>Review learning and re-tender where required.</a:t>
            </a:r>
          </a:p>
          <a:p>
            <a:endParaRPr lang="en-GB" sz="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23816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894" y="0"/>
            <a:ext cx="10515600" cy="362607"/>
          </a:xfrm>
        </p:spPr>
        <p:txBody>
          <a:bodyPr>
            <a:normAutofit fontScale="90000"/>
          </a:bodyPr>
          <a:lstStyle/>
          <a:p>
            <a:pPr algn="ctr"/>
            <a:r>
              <a:rPr lang="en-GB" sz="3200" b="1" dirty="0" smtClean="0">
                <a:solidFill>
                  <a:schemeClr val="tx2"/>
                </a:solidFill>
                <a:latin typeface="Arial" panose="020B0604020202020204" pitchFamily="34" charset="0"/>
                <a:ea typeface="Calibri" panose="020F0502020204030204" pitchFamily="34" charset="0"/>
                <a:cs typeface="Arial" panose="020B0604020202020204" pitchFamily="34" charset="0"/>
              </a:rPr>
              <a:t/>
            </a:r>
            <a:br>
              <a:rPr lang="en-GB" sz="3200" b="1" dirty="0" smtClean="0">
                <a:solidFill>
                  <a:schemeClr val="tx2"/>
                </a:solidFill>
                <a:latin typeface="Arial" panose="020B0604020202020204" pitchFamily="34" charset="0"/>
                <a:ea typeface="Calibri" panose="020F0502020204030204" pitchFamily="34" charset="0"/>
                <a:cs typeface="Arial" panose="020B0604020202020204" pitchFamily="34" charset="0"/>
              </a:rPr>
            </a:br>
            <a:r>
              <a:rPr lang="en-GB" sz="3200" b="1" dirty="0" smtClean="0">
                <a:solidFill>
                  <a:schemeClr val="tx2"/>
                </a:solidFill>
                <a:latin typeface="Arial" panose="020B0604020202020204" pitchFamily="34" charset="0"/>
                <a:ea typeface="Calibri" panose="020F0502020204030204" pitchFamily="34" charset="0"/>
                <a:cs typeface="Arial" panose="020B0604020202020204" pitchFamily="34" charset="0"/>
              </a:rPr>
              <a:t>Next Steps:</a:t>
            </a:r>
            <a:endParaRPr lang="en-GB"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98894" y="677917"/>
            <a:ext cx="10515600" cy="5959366"/>
          </a:xfrm>
        </p:spPr>
        <p:txBody>
          <a:bodyPr>
            <a:normAutofit fontScale="85000" lnSpcReduction="20000"/>
          </a:bodyPr>
          <a:lstStyle/>
          <a:p>
            <a:pPr hangingPunct="0">
              <a:buFont typeface="Arial" charset="0"/>
              <a:buChar char="•"/>
            </a:pPr>
            <a:r>
              <a:rPr lang="en-GB" sz="2400" dirty="0" smtClean="0">
                <a:latin typeface="Arial" panose="020B0604020202020204" pitchFamily="34" charset="0"/>
                <a:cs typeface="Arial" panose="020B0604020202020204" pitchFamily="34" charset="0"/>
              </a:rPr>
              <a:t>Mental Health - Detailed papers – agreed by the Board: Expansion of I-Rock, Mental Health in schools and expansion of parenting programmes;</a:t>
            </a:r>
          </a:p>
          <a:p>
            <a:pPr hangingPunct="0">
              <a:buFont typeface="Arial" charset="0"/>
              <a:buChar char="•"/>
            </a:pPr>
            <a:endParaRPr lang="en-GB" sz="2400" dirty="0">
              <a:latin typeface="Arial" panose="020B0604020202020204" pitchFamily="34" charset="0"/>
              <a:cs typeface="Arial" panose="020B0604020202020204" pitchFamily="34" charset="0"/>
            </a:endParaRPr>
          </a:p>
          <a:p>
            <a:pPr hangingPunct="0">
              <a:buFont typeface="Arial" charset="0"/>
              <a:buChar char="•"/>
            </a:pPr>
            <a:r>
              <a:rPr lang="en-GB" sz="2400" dirty="0" smtClean="0">
                <a:latin typeface="Arial" panose="020B0604020202020204" pitchFamily="34" charset="0"/>
                <a:cs typeface="Arial" panose="020B0604020202020204" pitchFamily="34" charset="0"/>
              </a:rPr>
              <a:t>Commission expansion – contract variation, backfill funding to schools/college;</a:t>
            </a:r>
          </a:p>
          <a:p>
            <a:pPr hangingPunct="0">
              <a:buFont typeface="Arial" charset="0"/>
              <a:buChar char="•"/>
            </a:pPr>
            <a:endParaRPr lang="en-GB" sz="2400" dirty="0">
              <a:latin typeface="Arial" panose="020B0604020202020204" pitchFamily="34" charset="0"/>
              <a:cs typeface="Arial" panose="020B0604020202020204" pitchFamily="34" charset="0"/>
            </a:endParaRPr>
          </a:p>
          <a:p>
            <a:pPr hangingPunct="0">
              <a:buFont typeface="Arial" charset="0"/>
              <a:buChar char="•"/>
            </a:pPr>
            <a:r>
              <a:rPr lang="en-GB" sz="2400" dirty="0" smtClean="0">
                <a:latin typeface="Arial" panose="020B0604020202020204" pitchFamily="34" charset="0"/>
                <a:cs typeface="Arial" panose="020B0604020202020204" pitchFamily="34" charset="0"/>
              </a:rPr>
              <a:t>Broadening Horizons – work with schools re what they already offer re enrichment, test out ‘Hastings Children and young people’s charter’ and plans for Inset Days;</a:t>
            </a:r>
          </a:p>
          <a:p>
            <a:pPr hangingPunct="0">
              <a:buFont typeface="Arial" charset="0"/>
              <a:buChar char="•"/>
            </a:pPr>
            <a:endParaRPr lang="en-GB" sz="2400" dirty="0">
              <a:latin typeface="Arial" panose="020B0604020202020204" pitchFamily="34" charset="0"/>
              <a:cs typeface="Arial" panose="020B0604020202020204" pitchFamily="34" charset="0"/>
            </a:endParaRPr>
          </a:p>
          <a:p>
            <a:pPr hangingPunct="0">
              <a:buFont typeface="Arial" charset="0"/>
              <a:buChar char="•"/>
            </a:pPr>
            <a:r>
              <a:rPr lang="en-GB" sz="2400" dirty="0" smtClean="0">
                <a:latin typeface="Arial" panose="020B0604020202020204" pitchFamily="34" charset="0"/>
                <a:cs typeface="Arial" panose="020B0604020202020204" pitchFamily="34" charset="0"/>
              </a:rPr>
              <a:t>Agree – most effective way of commissioning providers to deliver the work: Grants/ESCC Framework;</a:t>
            </a:r>
          </a:p>
          <a:p>
            <a:pPr hangingPunct="0">
              <a:buFont typeface="Arial" charset="0"/>
              <a:buChar char="•"/>
            </a:pPr>
            <a:endParaRPr lang="en-GB" sz="2400" dirty="0">
              <a:latin typeface="Arial" panose="020B0604020202020204" pitchFamily="34" charset="0"/>
              <a:cs typeface="Arial" panose="020B0604020202020204" pitchFamily="34" charset="0"/>
            </a:endParaRPr>
          </a:p>
          <a:p>
            <a:pPr hangingPunct="0">
              <a:buFont typeface="Arial" charset="0"/>
              <a:buChar char="•"/>
            </a:pPr>
            <a:r>
              <a:rPr lang="en-GB" sz="2400" dirty="0" smtClean="0">
                <a:latin typeface="Arial" panose="020B0604020202020204" pitchFamily="34" charset="0"/>
                <a:cs typeface="Arial" panose="020B0604020202020204" pitchFamily="34" charset="0"/>
              </a:rPr>
              <a:t>Detailed papers – on overall approach to the Inset Days and Enrichment Offer;</a:t>
            </a:r>
          </a:p>
          <a:p>
            <a:pPr hangingPunct="0">
              <a:buFont typeface="Arial" charset="0"/>
              <a:buChar char="•"/>
            </a:pPr>
            <a:endParaRPr lang="en-GB" sz="2400" dirty="0">
              <a:latin typeface="Arial" panose="020B0604020202020204" pitchFamily="34" charset="0"/>
              <a:cs typeface="Arial" panose="020B0604020202020204" pitchFamily="34" charset="0"/>
            </a:endParaRPr>
          </a:p>
          <a:p>
            <a:pPr hangingPunct="0">
              <a:buFont typeface="Arial" charset="0"/>
              <a:buChar char="•"/>
            </a:pPr>
            <a:r>
              <a:rPr lang="en-GB" sz="2400" dirty="0" smtClean="0">
                <a:latin typeface="Arial" panose="020B0604020202020204" pitchFamily="34" charset="0"/>
                <a:cs typeface="Arial" panose="020B0604020202020204" pitchFamily="34" charset="0"/>
              </a:rPr>
              <a:t>Recruit enrichment co-ordinator;</a:t>
            </a:r>
          </a:p>
          <a:p>
            <a:pPr hangingPunct="0">
              <a:buFont typeface="Arial" charset="0"/>
              <a:buChar char="•"/>
            </a:pPr>
            <a:endParaRPr lang="en-GB" sz="2400" dirty="0">
              <a:latin typeface="Arial" panose="020B0604020202020204" pitchFamily="34" charset="0"/>
              <a:cs typeface="Arial" panose="020B0604020202020204" pitchFamily="34" charset="0"/>
            </a:endParaRPr>
          </a:p>
          <a:p>
            <a:pPr hangingPunct="0">
              <a:buFont typeface="Arial" charset="0"/>
              <a:buChar char="•"/>
            </a:pPr>
            <a:r>
              <a:rPr lang="en-GB" sz="2400" dirty="0" smtClean="0">
                <a:latin typeface="Arial" panose="020B0604020202020204" pitchFamily="34" charset="0"/>
                <a:cs typeface="Arial" panose="020B0604020202020204" pitchFamily="34" charset="0"/>
              </a:rPr>
              <a:t>Additional enrichment activities in schools to begin – June 2018;</a:t>
            </a:r>
          </a:p>
          <a:p>
            <a:pPr hangingPunct="0">
              <a:buFont typeface="Arial" charset="0"/>
              <a:buChar char="•"/>
            </a:pPr>
            <a:endParaRPr lang="en-GB" sz="2400" dirty="0" smtClean="0">
              <a:latin typeface="Arial" panose="020B0604020202020204" pitchFamily="34" charset="0"/>
              <a:cs typeface="Arial" panose="020B0604020202020204" pitchFamily="34" charset="0"/>
            </a:endParaRPr>
          </a:p>
          <a:p>
            <a:pPr hangingPunct="0">
              <a:buFont typeface="Arial" charset="0"/>
              <a:buChar char="•"/>
            </a:pPr>
            <a:r>
              <a:rPr lang="en-GB" sz="2400" dirty="0" smtClean="0">
                <a:latin typeface="Arial" panose="020B0604020202020204" pitchFamily="34" charset="0"/>
                <a:cs typeface="Arial" panose="020B0604020202020204" pitchFamily="34" charset="0"/>
              </a:rPr>
              <a:t>First Inset Days – Autumn </a:t>
            </a:r>
            <a:r>
              <a:rPr lang="en-GB" sz="2400" smtClean="0">
                <a:latin typeface="Arial" panose="020B0604020202020204" pitchFamily="34" charset="0"/>
                <a:cs typeface="Arial" panose="020B0604020202020204" pitchFamily="34" charset="0"/>
              </a:rPr>
              <a:t>Term 2018.</a:t>
            </a:r>
            <a:endParaRPr lang="en-GB" sz="2400" dirty="0" smtClean="0">
              <a:latin typeface="Arial" panose="020B0604020202020204" pitchFamily="34" charset="0"/>
              <a:cs typeface="Arial" panose="020B0604020202020204" pitchFamily="34" charset="0"/>
            </a:endParaRPr>
          </a:p>
          <a:p>
            <a:pPr hangingPunct="0"/>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11575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7309" y="73569"/>
            <a:ext cx="14217770" cy="1325563"/>
          </a:xfrm>
        </p:spPr>
        <p:txBody>
          <a:bodyPr>
            <a:noAutofit/>
          </a:bodyPr>
          <a:lstStyle/>
          <a:p>
            <a:pPr algn="ctr"/>
            <a:r>
              <a:rPr lang="en-GB" altLang="en-US" sz="3600" b="1" dirty="0">
                <a:solidFill>
                  <a:schemeClr val="tx2"/>
                </a:solidFill>
                <a:latin typeface="Arial" panose="020B0604020202020204" pitchFamily="34" charset="0"/>
                <a:ea typeface="Calibri" panose="020F0502020204030204" pitchFamily="34" charset="0"/>
                <a:cs typeface="Arial" panose="020B0604020202020204" pitchFamily="34" charset="0"/>
              </a:rPr>
              <a:t>The opportunity areas</a:t>
            </a:r>
            <a:endParaRPr lang="en-GB" sz="3600" b="1" dirty="0">
              <a:solidFill>
                <a:schemeClr val="tx2"/>
              </a:solidFill>
              <a:latin typeface="Arial" panose="020B0604020202020204" pitchFamily="34" charset="0"/>
              <a:ea typeface="Calibri" panose="020F0502020204030204" pitchFamily="34" charset="0"/>
              <a:cs typeface="Arial" panose="020B0604020202020204" pitchFamily="34" charset="0"/>
            </a:endParaRPr>
          </a:p>
        </p:txBody>
      </p:sp>
      <p:sp>
        <p:nvSpPr>
          <p:cNvPr id="3" name="Content Placeholder 2"/>
          <p:cNvSpPr>
            <a:spLocks noGrp="1"/>
          </p:cNvSpPr>
          <p:nvPr>
            <p:ph sz="half" idx="1"/>
          </p:nvPr>
        </p:nvSpPr>
        <p:spPr>
          <a:xfrm>
            <a:off x="276505" y="1132606"/>
            <a:ext cx="2845676" cy="4351338"/>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pPr marL="0" indent="0">
              <a:buNone/>
            </a:pPr>
            <a:r>
              <a:rPr lang="en-GB" sz="2600" dirty="0" smtClean="0">
                <a:cs typeface="Arial" panose="020B0604020202020204" pitchFamily="34" charset="0"/>
              </a:rPr>
              <a:t>Six areas were announced 4 October 2016: </a:t>
            </a:r>
          </a:p>
          <a:p>
            <a:pPr marL="0" indent="0">
              <a:buNone/>
            </a:pPr>
            <a:endParaRPr lang="en-GB" sz="2600" dirty="0">
              <a:cs typeface="Arial" panose="020B0604020202020204" pitchFamily="34" charset="0"/>
            </a:endParaRPr>
          </a:p>
          <a:p>
            <a:r>
              <a:rPr lang="en-GB" sz="2600" dirty="0" smtClean="0">
                <a:cs typeface="Arial" panose="020B0604020202020204" pitchFamily="34" charset="0"/>
              </a:rPr>
              <a:t>Blackpool</a:t>
            </a:r>
          </a:p>
          <a:p>
            <a:r>
              <a:rPr lang="en-GB" sz="2600" dirty="0" smtClean="0">
                <a:cs typeface="Arial" panose="020B0604020202020204" pitchFamily="34" charset="0"/>
              </a:rPr>
              <a:t>Scarborough</a:t>
            </a:r>
          </a:p>
          <a:p>
            <a:r>
              <a:rPr lang="en-GB" sz="2600" dirty="0" smtClean="0">
                <a:cs typeface="Arial" panose="020B0604020202020204" pitchFamily="34" charset="0"/>
              </a:rPr>
              <a:t>Oldham</a:t>
            </a:r>
          </a:p>
          <a:p>
            <a:r>
              <a:rPr lang="en-GB" sz="2600" dirty="0" smtClean="0">
                <a:cs typeface="Arial" panose="020B0604020202020204" pitchFamily="34" charset="0"/>
              </a:rPr>
              <a:t>Derby</a:t>
            </a:r>
          </a:p>
          <a:p>
            <a:r>
              <a:rPr lang="en-GB" sz="2600" dirty="0" smtClean="0">
                <a:cs typeface="Arial" panose="020B0604020202020204" pitchFamily="34" charset="0"/>
              </a:rPr>
              <a:t>Norwich </a:t>
            </a:r>
          </a:p>
          <a:p>
            <a:r>
              <a:rPr lang="en-GB" sz="2600" dirty="0" smtClean="0">
                <a:cs typeface="Arial" panose="020B0604020202020204" pitchFamily="34" charset="0"/>
              </a:rPr>
              <a:t>West Somerset </a:t>
            </a:r>
            <a:r>
              <a:rPr lang="en-GB" dirty="0" smtClean="0"/>
              <a:t>	</a:t>
            </a:r>
            <a:endParaRPr lang="en-GB" dirty="0"/>
          </a:p>
        </p:txBody>
      </p:sp>
      <p:sp>
        <p:nvSpPr>
          <p:cNvPr id="4" name="Content Placeholder 3"/>
          <p:cNvSpPr>
            <a:spLocks noGrp="1"/>
          </p:cNvSpPr>
          <p:nvPr>
            <p:ph sz="half" idx="2"/>
          </p:nvPr>
        </p:nvSpPr>
        <p:spPr>
          <a:xfrm>
            <a:off x="3694383" y="1823431"/>
            <a:ext cx="3505814" cy="4351338"/>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pPr marL="0" indent="0">
              <a:buNone/>
            </a:pPr>
            <a:r>
              <a:rPr lang="en-GB" sz="2600" dirty="0" smtClean="0">
                <a:cs typeface="Arial" panose="020B0604020202020204" pitchFamily="34" charset="0"/>
              </a:rPr>
              <a:t>A further six areas were announced 18 January 2017:</a:t>
            </a:r>
          </a:p>
          <a:p>
            <a:pPr marL="0" indent="0">
              <a:buNone/>
            </a:pPr>
            <a:endParaRPr lang="en-GB" sz="2600" dirty="0" smtClean="0">
              <a:cs typeface="Arial" panose="020B0604020202020204" pitchFamily="34" charset="0"/>
            </a:endParaRPr>
          </a:p>
          <a:p>
            <a:r>
              <a:rPr lang="en-GB" sz="2600" dirty="0" smtClean="0">
                <a:cs typeface="Arial" panose="020B0604020202020204" pitchFamily="34" charset="0"/>
              </a:rPr>
              <a:t>Doncaster </a:t>
            </a:r>
          </a:p>
          <a:p>
            <a:r>
              <a:rPr lang="en-GB" sz="2600" dirty="0" smtClean="0">
                <a:cs typeface="Arial" panose="020B0604020202020204" pitchFamily="34" charset="0"/>
              </a:rPr>
              <a:t>Bradford</a:t>
            </a:r>
          </a:p>
          <a:p>
            <a:r>
              <a:rPr lang="en-GB" sz="2600" dirty="0" smtClean="0">
                <a:cs typeface="Arial" panose="020B0604020202020204" pitchFamily="34" charset="0"/>
              </a:rPr>
              <a:t>Stoke-on-Trent</a:t>
            </a:r>
          </a:p>
          <a:p>
            <a:r>
              <a:rPr lang="en-GB" sz="2600" dirty="0" smtClean="0">
                <a:cs typeface="Arial" panose="020B0604020202020204" pitchFamily="34" charset="0"/>
              </a:rPr>
              <a:t>Ipswich</a:t>
            </a:r>
          </a:p>
          <a:p>
            <a:r>
              <a:rPr lang="en-GB" sz="2600" dirty="0" smtClean="0">
                <a:cs typeface="Arial" panose="020B0604020202020204" pitchFamily="34" charset="0"/>
              </a:rPr>
              <a:t>Hastings</a:t>
            </a:r>
          </a:p>
          <a:p>
            <a:r>
              <a:rPr lang="en-GB" sz="2600" dirty="0" smtClean="0">
                <a:cs typeface="Arial" panose="020B0604020202020204" pitchFamily="34" charset="0"/>
              </a:rPr>
              <a:t>Fenland and East Cambridgeshire</a:t>
            </a:r>
          </a:p>
          <a:p>
            <a:pPr marL="0" indent="0">
              <a:buNone/>
            </a:pPr>
            <a:endParaRPr lang="en-GB"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3"/>
          <a:stretch>
            <a:fillRect/>
          </a:stretch>
        </p:blipFill>
        <p:spPr>
          <a:xfrm>
            <a:off x="7772400" y="1399132"/>
            <a:ext cx="3857728" cy="4686357"/>
          </a:xfrm>
          <a:prstGeom prst="rect">
            <a:avLst/>
          </a:prstGeom>
        </p:spPr>
      </p:pic>
    </p:spTree>
    <p:extLst>
      <p:ext uri="{BB962C8B-B14F-4D97-AF65-F5344CB8AC3E}">
        <p14:creationId xmlns:p14="http://schemas.microsoft.com/office/powerpoint/2010/main" val="7827696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611" y="117834"/>
            <a:ext cx="10515600" cy="1325563"/>
          </a:xfrm>
        </p:spPr>
        <p:txBody>
          <a:bodyPr>
            <a:normAutofit/>
          </a:bodyPr>
          <a:lstStyle/>
          <a:p>
            <a:r>
              <a:rPr lang="en-GB" sz="4000" b="1" dirty="0" smtClean="0">
                <a:solidFill>
                  <a:schemeClr val="tx2"/>
                </a:solidFill>
                <a:latin typeface="Arial" panose="020B0604020202020204" pitchFamily="34" charset="0"/>
                <a:cs typeface="Arial" panose="020B0604020202020204" pitchFamily="34" charset="0"/>
              </a:rPr>
              <a:t>Contact Details </a:t>
            </a:r>
            <a:endParaRPr lang="en-GB" sz="4000" b="1" dirty="0">
              <a:solidFill>
                <a:schemeClr val="tx2"/>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763437" y="1069586"/>
            <a:ext cx="9874468" cy="4848135"/>
          </a:xfrm>
        </p:spPr>
        <p:txBody>
          <a:bodyPr>
            <a:normAutofit/>
          </a:bodyPr>
          <a:lstStyle/>
          <a:p>
            <a:pPr marL="0" indent="0" algn="ctr">
              <a:buNone/>
            </a:pPr>
            <a:endParaRPr lang="en-GB" sz="2200" dirty="0">
              <a:latin typeface="Arial" panose="020B0604020202020204" pitchFamily="34" charset="0"/>
              <a:cs typeface="Arial" panose="020B0604020202020204" pitchFamily="34" charset="0"/>
            </a:endParaRPr>
          </a:p>
          <a:p>
            <a:pPr marL="0" indent="0" algn="ctr">
              <a:buNone/>
            </a:pPr>
            <a:endParaRPr lang="en-GB" sz="2200" dirty="0" smtClean="0">
              <a:latin typeface="Arial" panose="020B0604020202020204" pitchFamily="34" charset="0"/>
              <a:cs typeface="Arial" panose="020B0604020202020204" pitchFamily="34" charset="0"/>
            </a:endParaRPr>
          </a:p>
          <a:p>
            <a:pPr marL="0" indent="0" algn="ctr">
              <a:buNone/>
            </a:pPr>
            <a:endParaRPr lang="en-GB" sz="2200" dirty="0">
              <a:latin typeface="Arial" panose="020B0604020202020204" pitchFamily="34" charset="0"/>
              <a:cs typeface="Arial" panose="020B0604020202020204" pitchFamily="34" charset="0"/>
            </a:endParaRPr>
          </a:p>
          <a:p>
            <a:pPr marL="0" indent="0" algn="ctr">
              <a:buNone/>
            </a:pPr>
            <a:r>
              <a:rPr lang="en-GB" sz="2200" dirty="0" smtClean="0">
                <a:latin typeface="Arial" panose="020B0604020202020204" pitchFamily="34" charset="0"/>
                <a:cs typeface="Arial" panose="020B0604020202020204" pitchFamily="34" charset="0"/>
              </a:rPr>
              <a:t>Contacts: </a:t>
            </a:r>
          </a:p>
          <a:p>
            <a:pPr marL="0" indent="0" algn="ctr">
              <a:buNone/>
            </a:pPr>
            <a:r>
              <a:rPr lang="en-GB" sz="2200" dirty="0" smtClean="0">
                <a:latin typeface="Arial" panose="020B0604020202020204" pitchFamily="34" charset="0"/>
                <a:cs typeface="Arial" panose="020B0604020202020204" pitchFamily="34" charset="0"/>
              </a:rPr>
              <a:t>Helen Kay Programme Director</a:t>
            </a:r>
          </a:p>
          <a:p>
            <a:pPr marL="0" indent="0" algn="ctr">
              <a:buNone/>
            </a:pPr>
            <a:endParaRPr lang="en-GB" sz="2200" dirty="0">
              <a:latin typeface="Arial" panose="020B0604020202020204" pitchFamily="34" charset="0"/>
              <a:cs typeface="Arial" panose="020B0604020202020204" pitchFamily="34" charset="0"/>
            </a:endParaRPr>
          </a:p>
          <a:p>
            <a:pPr marL="0" indent="0" algn="ctr">
              <a:buNone/>
            </a:pPr>
            <a:r>
              <a:rPr lang="en-GB" sz="2200" dirty="0" smtClean="0">
                <a:latin typeface="Arial" panose="020B0604020202020204" pitchFamily="34" charset="0"/>
                <a:cs typeface="Arial" panose="020B0604020202020204" pitchFamily="34" charset="0"/>
                <a:hlinkClick r:id="rId2"/>
              </a:rPr>
              <a:t>Helen.kay@eastsussex.gov.uk</a:t>
            </a:r>
            <a:r>
              <a:rPr lang="en-GB" sz="2200" dirty="0" smtClean="0">
                <a:latin typeface="Arial" panose="020B0604020202020204" pitchFamily="34" charset="0"/>
                <a:cs typeface="Arial" panose="020B0604020202020204" pitchFamily="34" charset="0"/>
              </a:rPr>
              <a:t> </a:t>
            </a:r>
          </a:p>
          <a:p>
            <a:pPr marL="0" indent="0" algn="ctr">
              <a:buNone/>
            </a:pPr>
            <a:r>
              <a:rPr lang="en-GB" sz="2200" dirty="0" smtClean="0">
                <a:latin typeface="Arial" panose="020B0604020202020204" pitchFamily="34" charset="0"/>
                <a:cs typeface="Arial" panose="020B0604020202020204" pitchFamily="34" charset="0"/>
              </a:rPr>
              <a:t>01323 466 864</a:t>
            </a:r>
          </a:p>
          <a:p>
            <a:pPr marL="0" indent="0" algn="ctr">
              <a:buNone/>
            </a:pPr>
            <a:endParaRPr lang="en-GB" sz="2200" dirty="0">
              <a:latin typeface="Arial" panose="020B0604020202020204" pitchFamily="34" charset="0"/>
              <a:cs typeface="Arial" panose="020B0604020202020204" pitchFamily="34" charset="0"/>
            </a:endParaRPr>
          </a:p>
          <a:p>
            <a:pPr marL="0" indent="0" algn="ctr">
              <a:buNone/>
            </a:pPr>
            <a:endParaRPr lang="en-GB" sz="2200" dirty="0" smtClean="0">
              <a:latin typeface="Arial" panose="020B0604020202020204" pitchFamily="34" charset="0"/>
              <a:cs typeface="Arial" panose="020B0604020202020204" pitchFamily="34" charset="0"/>
            </a:endParaRPr>
          </a:p>
          <a:p>
            <a:pPr marL="0" indent="0" algn="ctr">
              <a:buNone/>
            </a:pPr>
            <a:endParaRPr lang="en-GB" sz="2200" dirty="0">
              <a:latin typeface="Arial" panose="020B0604020202020204" pitchFamily="34" charset="0"/>
              <a:cs typeface="Arial" panose="020B0604020202020204" pitchFamily="34" charset="0"/>
            </a:endParaRPr>
          </a:p>
          <a:p>
            <a:pPr marL="0" indent="0" algn="ctr">
              <a:buNone/>
            </a:pPr>
            <a:endParaRPr lang="en-GB" sz="2200" dirty="0" smtClean="0">
              <a:latin typeface="Arial" panose="020B0604020202020204" pitchFamily="34" charset="0"/>
              <a:cs typeface="Arial" panose="020B0604020202020204" pitchFamily="34" charset="0"/>
            </a:endParaRPr>
          </a:p>
          <a:p>
            <a:pPr marL="0" indent="0">
              <a:buNone/>
            </a:pPr>
            <a:endParaRPr lang="en-GB" sz="3200" dirty="0"/>
          </a:p>
          <a:p>
            <a:pPr marL="0" indent="0">
              <a:buNone/>
            </a:pPr>
            <a:endParaRPr lang="en-GB" sz="3200" dirty="0" smtClean="0"/>
          </a:p>
        </p:txBody>
      </p:sp>
    </p:spTree>
    <p:extLst>
      <p:ext uri="{BB962C8B-B14F-4D97-AF65-F5344CB8AC3E}">
        <p14:creationId xmlns:p14="http://schemas.microsoft.com/office/powerpoint/2010/main" val="8661072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756" y="221453"/>
            <a:ext cx="11569699" cy="687609"/>
          </a:xfrm>
        </p:spPr>
        <p:txBody>
          <a:bodyPr>
            <a:normAutofit/>
          </a:bodyPr>
          <a:lstStyle/>
          <a:p>
            <a:pPr algn="ctr"/>
            <a:r>
              <a:rPr lang="en-GB" sz="3600" b="1" dirty="0">
                <a:solidFill>
                  <a:schemeClr val="tx2"/>
                </a:solidFill>
                <a:latin typeface="Arial" panose="020B0604020202020204" pitchFamily="34" charset="0"/>
                <a:ea typeface="Calibri" panose="020F0502020204030204" pitchFamily="34" charset="0"/>
                <a:cs typeface="Arial" panose="020B0604020202020204" pitchFamily="34" charset="0"/>
              </a:rPr>
              <a:t>Why these 12 Opportunity Areas?</a:t>
            </a:r>
          </a:p>
        </p:txBody>
      </p:sp>
      <p:sp>
        <p:nvSpPr>
          <p:cNvPr id="3" name="Content Placeholder 2"/>
          <p:cNvSpPr>
            <a:spLocks noGrp="1"/>
          </p:cNvSpPr>
          <p:nvPr>
            <p:ph idx="1"/>
          </p:nvPr>
        </p:nvSpPr>
        <p:spPr>
          <a:xfrm>
            <a:off x="840828" y="878311"/>
            <a:ext cx="10526110" cy="5490958"/>
          </a:xfrm>
        </p:spPr>
        <p:txBody>
          <a:bodyPr>
            <a:noAutofit/>
          </a:bodyPr>
          <a:lstStyle/>
          <a:p>
            <a:pPr marL="0" indent="0">
              <a:buClr>
                <a:srgbClr val="0070C0"/>
              </a:buClr>
              <a:buSzPct val="200000"/>
              <a:buNone/>
            </a:pPr>
            <a:r>
              <a:rPr lang="en-GB" altLang="en-US" sz="1800" dirty="0">
                <a:latin typeface="Arial" panose="020B0604020202020204" pitchFamily="34" charset="0"/>
                <a:cs typeface="Arial" panose="020B0604020202020204" pitchFamily="34" charset="0"/>
              </a:rPr>
              <a:t>Based on the Social Mobility Commission’s social mobility index and DfE’s </a:t>
            </a:r>
            <a:r>
              <a:rPr lang="en-GB" altLang="en-US" sz="1800" dirty="0" smtClean="0">
                <a:latin typeface="Arial" panose="020B0604020202020204" pitchFamily="34" charset="0"/>
                <a:cs typeface="Arial" panose="020B0604020202020204" pitchFamily="34" charset="0"/>
              </a:rPr>
              <a:t>education </a:t>
            </a:r>
            <a:r>
              <a:rPr lang="en-GB" altLang="en-US" sz="1800" dirty="0">
                <a:latin typeface="Arial" panose="020B0604020202020204" pitchFamily="34" charset="0"/>
                <a:cs typeface="Arial" panose="020B0604020202020204" pitchFamily="34" charset="0"/>
              </a:rPr>
              <a:t>data, </a:t>
            </a:r>
            <a:r>
              <a:rPr lang="en-GB" altLang="en-US" sz="1800" dirty="0" smtClean="0">
                <a:latin typeface="Arial" panose="020B0604020202020204" pitchFamily="34" charset="0"/>
                <a:cs typeface="Arial" panose="020B0604020202020204" pitchFamily="34" charset="0"/>
              </a:rPr>
              <a:t>areas </a:t>
            </a:r>
            <a:r>
              <a:rPr lang="en-GB" altLang="en-US" sz="1800" dirty="0">
                <a:latin typeface="Arial" panose="020B0604020202020204" pitchFamily="34" charset="0"/>
                <a:cs typeface="Arial" panose="020B0604020202020204" pitchFamily="34" charset="0"/>
              </a:rPr>
              <a:t>were identified as facing challenges to social </a:t>
            </a:r>
            <a:r>
              <a:rPr lang="en-GB" altLang="en-US" sz="1800" dirty="0" smtClean="0">
                <a:latin typeface="Arial" panose="020B0604020202020204" pitchFamily="34" charset="0"/>
                <a:cs typeface="Arial" panose="020B0604020202020204" pitchFamily="34" charset="0"/>
              </a:rPr>
              <a:t>mobility.</a:t>
            </a:r>
            <a:endParaRPr lang="en-GB" altLang="en-US" sz="1800" dirty="0">
              <a:latin typeface="Arial" panose="020B0604020202020204" pitchFamily="34" charset="0"/>
              <a:cs typeface="Arial" panose="020B0604020202020204" pitchFamily="34" charset="0"/>
            </a:endParaRPr>
          </a:p>
          <a:p>
            <a:pPr marL="0" indent="0">
              <a:buClr>
                <a:srgbClr val="0070C0"/>
              </a:buClr>
              <a:buSzPct val="200000"/>
              <a:buNone/>
            </a:pPr>
            <a:r>
              <a:rPr lang="en-GB" altLang="en-US" sz="1800" dirty="0">
                <a:latin typeface="Arial" panose="020B0604020202020204" pitchFamily="34" charset="0"/>
                <a:cs typeface="Arial" panose="020B0604020202020204" pitchFamily="34" charset="0"/>
              </a:rPr>
              <a:t>Other factors were also taken into account in selecting these </a:t>
            </a:r>
            <a:r>
              <a:rPr lang="en-GB" altLang="en-US" sz="1800" dirty="0" smtClean="0">
                <a:latin typeface="Arial" panose="020B0604020202020204" pitchFamily="34" charset="0"/>
                <a:cs typeface="Arial" panose="020B0604020202020204" pitchFamily="34" charset="0"/>
              </a:rPr>
              <a:t>12 </a:t>
            </a:r>
            <a:r>
              <a:rPr lang="en-GB" altLang="en-US" sz="1800" dirty="0">
                <a:latin typeface="Arial" panose="020B0604020202020204" pitchFamily="34" charset="0"/>
                <a:cs typeface="Arial" panose="020B0604020202020204" pitchFamily="34" charset="0"/>
              </a:rPr>
              <a:t>Opportunity Areas, including</a:t>
            </a:r>
            <a:r>
              <a:rPr lang="en-GB" altLang="en-US" sz="1800" dirty="0" smtClean="0">
                <a:latin typeface="Arial" panose="020B0604020202020204" pitchFamily="34" charset="0"/>
                <a:cs typeface="Arial" panose="020B0604020202020204" pitchFamily="34" charset="0"/>
              </a:rPr>
              <a:t>:</a:t>
            </a:r>
            <a:br>
              <a:rPr lang="en-GB" altLang="en-US" sz="1800" dirty="0" smtClean="0">
                <a:latin typeface="Arial" panose="020B0604020202020204" pitchFamily="34" charset="0"/>
                <a:cs typeface="Arial" panose="020B0604020202020204" pitchFamily="34" charset="0"/>
              </a:rPr>
            </a:br>
            <a:endParaRPr lang="en-GB" altLang="en-US" sz="1800" dirty="0">
              <a:latin typeface="Arial" panose="020B0604020202020204" pitchFamily="34" charset="0"/>
              <a:cs typeface="Arial" panose="020B0604020202020204" pitchFamily="34" charset="0"/>
            </a:endParaRPr>
          </a:p>
          <a:p>
            <a:pPr lvl="1"/>
            <a:r>
              <a:rPr lang="en-GB" sz="1800" b="1" dirty="0">
                <a:latin typeface="Arial" panose="020B0604020202020204" pitchFamily="34" charset="0"/>
                <a:cs typeface="Arial" panose="020B0604020202020204" pitchFamily="34" charset="0"/>
              </a:rPr>
              <a:t>Regional spread </a:t>
            </a:r>
          </a:p>
          <a:p>
            <a:pPr marL="457200" lvl="1" indent="0">
              <a:buNone/>
            </a:pPr>
            <a:endParaRPr lang="en-GB" sz="1800" b="1" dirty="0">
              <a:latin typeface="Arial" panose="020B0604020202020204" pitchFamily="34" charset="0"/>
              <a:cs typeface="Arial" panose="020B0604020202020204" pitchFamily="34" charset="0"/>
            </a:endParaRPr>
          </a:p>
          <a:p>
            <a:pPr lvl="1"/>
            <a:r>
              <a:rPr lang="en-GB" sz="1800" b="1" dirty="0">
                <a:latin typeface="Arial" panose="020B0604020202020204" pitchFamily="34" charset="0"/>
                <a:cs typeface="Arial" panose="020B0604020202020204" pitchFamily="34" charset="0"/>
              </a:rPr>
              <a:t>Type of area </a:t>
            </a:r>
            <a:endParaRPr lang="en-GB" sz="1800" dirty="0">
              <a:latin typeface="Arial" panose="020B0604020202020204" pitchFamily="34" charset="0"/>
              <a:cs typeface="Arial" panose="020B0604020202020204" pitchFamily="34" charset="0"/>
            </a:endParaRPr>
          </a:p>
          <a:p>
            <a:pPr lvl="1"/>
            <a:endParaRPr lang="en-GB" sz="1800" dirty="0">
              <a:latin typeface="Arial" panose="020B0604020202020204" pitchFamily="34" charset="0"/>
              <a:cs typeface="Arial" panose="020B0604020202020204" pitchFamily="34" charset="0"/>
            </a:endParaRPr>
          </a:p>
          <a:p>
            <a:pPr lvl="1"/>
            <a:r>
              <a:rPr lang="en-GB" sz="1800" b="1" dirty="0">
                <a:latin typeface="Arial" panose="020B0604020202020204" pitchFamily="34" charset="0"/>
                <a:cs typeface="Arial" panose="020B0604020202020204" pitchFamily="34" charset="0"/>
              </a:rPr>
              <a:t>Local support</a:t>
            </a:r>
          </a:p>
          <a:p>
            <a:pPr lvl="1"/>
            <a:endParaRPr lang="en-GB" sz="1800" b="1" dirty="0">
              <a:latin typeface="Arial" panose="020B0604020202020204" pitchFamily="34" charset="0"/>
              <a:cs typeface="Arial" panose="020B0604020202020204" pitchFamily="34" charset="0"/>
            </a:endParaRPr>
          </a:p>
          <a:p>
            <a:pPr marL="0" indent="0">
              <a:buNone/>
            </a:pPr>
            <a:r>
              <a:rPr lang="en-GB" sz="1800" dirty="0" smtClean="0">
                <a:latin typeface="Arial" panose="020B0604020202020204" pitchFamily="34" charset="0"/>
                <a:cs typeface="Arial" panose="020B0604020202020204" pitchFamily="34" charset="0"/>
              </a:rPr>
              <a:t>The </a:t>
            </a:r>
            <a:r>
              <a:rPr lang="en-GB" sz="1800" dirty="0">
                <a:latin typeface="Arial" panose="020B0604020202020204" pitchFamily="34" charset="0"/>
                <a:cs typeface="Arial" panose="020B0604020202020204" pitchFamily="34" charset="0"/>
              </a:rPr>
              <a:t>primary purpose of Opportunity Areas is to focus local and national resources on a common goal – to increase social mobility</a:t>
            </a:r>
            <a:r>
              <a:rPr lang="en-GB" sz="1800" dirty="0" smtClean="0">
                <a:latin typeface="Arial" panose="020B0604020202020204" pitchFamily="34" charset="0"/>
                <a:cs typeface="Arial" panose="020B0604020202020204" pitchFamily="34" charset="0"/>
              </a:rPr>
              <a:t>. </a:t>
            </a:r>
            <a:r>
              <a:rPr lang="en-GB" sz="1800" dirty="0">
                <a:latin typeface="Arial" panose="020B0604020202020204" pitchFamily="34" charset="0"/>
                <a:cs typeface="Arial" panose="020B0604020202020204" pitchFamily="34" charset="0"/>
              </a:rPr>
              <a:t>We want to learn from what works in these initial 12 areas, capturing which challenges all areas share and what is unique to a particular place. </a:t>
            </a:r>
          </a:p>
          <a:p>
            <a:pPr marL="0" indent="0">
              <a:buNone/>
            </a:pPr>
            <a:endParaRPr lang="en-GB" sz="1800" dirty="0" smtClean="0">
              <a:latin typeface="Arial" panose="020B0604020202020204" pitchFamily="34" charset="0"/>
              <a:cs typeface="Arial" panose="020B0604020202020204" pitchFamily="34" charset="0"/>
            </a:endParaRPr>
          </a:p>
          <a:p>
            <a:pPr marL="0" indent="0">
              <a:buNone/>
            </a:pPr>
            <a:r>
              <a:rPr lang="en-GB" sz="1800" dirty="0" smtClean="0">
                <a:latin typeface="Arial" panose="020B0604020202020204" pitchFamily="34" charset="0"/>
                <a:cs typeface="Arial" panose="020B0604020202020204" pitchFamily="34" charset="0"/>
              </a:rPr>
              <a:t>Hastings ranks 282 of 324 on the social mobility commission’s index. It is the only Opportunity Area in the South East.</a:t>
            </a:r>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88634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23" y="122868"/>
            <a:ext cx="12192000" cy="778098"/>
          </a:xfrm>
        </p:spPr>
        <p:txBody>
          <a:bodyPr>
            <a:normAutofit/>
          </a:bodyPr>
          <a:lstStyle/>
          <a:p>
            <a:pPr lvl="0" algn="ctr"/>
            <a:r>
              <a:rPr lang="en-GB" sz="3200" b="1" dirty="0">
                <a:solidFill>
                  <a:schemeClr val="tx2"/>
                </a:solidFill>
                <a:latin typeface="Arial" panose="020B0604020202020204" pitchFamily="34" charset="0"/>
                <a:ea typeface="Calibri" panose="020F0502020204030204" pitchFamily="34" charset="0"/>
                <a:cs typeface="Arial" panose="020B0604020202020204" pitchFamily="34" charset="0"/>
              </a:rPr>
              <a:t>What support will Opportunity Areas access?</a:t>
            </a:r>
          </a:p>
        </p:txBody>
      </p:sp>
      <p:sp>
        <p:nvSpPr>
          <p:cNvPr id="3" name="Content Placeholder 2"/>
          <p:cNvSpPr>
            <a:spLocks noGrp="1"/>
          </p:cNvSpPr>
          <p:nvPr>
            <p:ph idx="1"/>
          </p:nvPr>
        </p:nvSpPr>
        <p:spPr>
          <a:xfrm>
            <a:off x="80513" y="845935"/>
            <a:ext cx="12111487" cy="5892899"/>
          </a:xfrm>
        </p:spPr>
        <p:txBody>
          <a:bodyPr>
            <a:normAutofit fontScale="92500" lnSpcReduction="10000"/>
          </a:bodyPr>
          <a:lstStyle/>
          <a:p>
            <a:pPr marL="457200" lvl="1" indent="0">
              <a:lnSpc>
                <a:spcPct val="100000"/>
              </a:lnSpc>
              <a:buNone/>
            </a:pPr>
            <a:endParaRPr lang="en-GB" dirty="0"/>
          </a:p>
          <a:p>
            <a:pPr lvl="1">
              <a:lnSpc>
                <a:spcPct val="100000"/>
              </a:lnSpc>
            </a:pPr>
            <a:r>
              <a:rPr lang="en-GB" dirty="0">
                <a:latin typeface="Arial" panose="020B0604020202020204" pitchFamily="34" charset="0"/>
                <a:cs typeface="Arial" panose="020B0604020202020204" pitchFamily="34" charset="0"/>
              </a:rPr>
              <a:t>£72 million of new funding to support targeted, local work in a small number of Opportunity Areas to address the biggest challenges each of these areas face. </a:t>
            </a:r>
          </a:p>
          <a:p>
            <a:pPr marL="457200" lvl="1" indent="0">
              <a:lnSpc>
                <a:spcPct val="100000"/>
              </a:lnSpc>
              <a:buNone/>
            </a:pPr>
            <a:endParaRPr lang="en-GB" dirty="0">
              <a:latin typeface="Arial" panose="020B0604020202020204" pitchFamily="34" charset="0"/>
              <a:cs typeface="Arial" panose="020B0604020202020204" pitchFamily="34" charset="0"/>
            </a:endParaRPr>
          </a:p>
          <a:p>
            <a:pPr lvl="1">
              <a:lnSpc>
                <a:spcPct val="100000"/>
              </a:lnSpc>
            </a:pPr>
            <a:r>
              <a:rPr lang="en-GB" dirty="0">
                <a:latin typeface="Arial" panose="020B0604020202020204" pitchFamily="34" charset="0"/>
                <a:cs typeface="Arial" panose="020B0604020202020204" pitchFamily="34" charset="0"/>
              </a:rPr>
              <a:t>An innovation fund to improve teaching and leadership, worth £75 million, for the most challenging areas of the country, including Opportunity Areas. Call for proposals is now live and we are prioritising OA as part of this. </a:t>
            </a:r>
          </a:p>
          <a:p>
            <a:pPr lvl="1">
              <a:lnSpc>
                <a:spcPct val="100000"/>
              </a:lnSpc>
            </a:pPr>
            <a:endParaRPr lang="en-GB" dirty="0">
              <a:latin typeface="Arial" panose="020B0604020202020204" pitchFamily="34" charset="0"/>
              <a:cs typeface="Arial" panose="020B0604020202020204" pitchFamily="34" charset="0"/>
            </a:endParaRPr>
          </a:p>
          <a:p>
            <a:pPr lvl="1">
              <a:lnSpc>
                <a:spcPct val="100000"/>
              </a:lnSpc>
            </a:pPr>
            <a:r>
              <a:rPr lang="en-GB" dirty="0">
                <a:latin typeface="Arial" panose="020B0604020202020204" pitchFamily="34" charset="0"/>
                <a:cs typeface="Arial" panose="020B0604020202020204" pitchFamily="34" charset="0"/>
              </a:rPr>
              <a:t>I</a:t>
            </a:r>
            <a:r>
              <a:rPr lang="x-none" dirty="0">
                <a:latin typeface="Arial" panose="020B0604020202020204" pitchFamily="34" charset="0"/>
                <a:cs typeface="Arial" panose="020B0604020202020204" pitchFamily="34" charset="0"/>
              </a:rPr>
              <a:t>nvest</a:t>
            </a:r>
            <a:r>
              <a:rPr lang="en-GB" dirty="0">
                <a:latin typeface="Arial" panose="020B0604020202020204" pitchFamily="34" charset="0"/>
                <a:cs typeface="Arial" panose="020B0604020202020204" pitchFamily="34" charset="0"/>
              </a:rPr>
              <a:t>ing</a:t>
            </a:r>
            <a:r>
              <a:rPr lang="x-none" dirty="0">
                <a:latin typeface="Arial" panose="020B0604020202020204" pitchFamily="34" charset="0"/>
                <a:cs typeface="Arial" panose="020B0604020202020204" pitchFamily="34" charset="0"/>
              </a:rPr>
              <a:t> in improving careers and enterprise provision in Opportunity Areas </a:t>
            </a:r>
            <a:r>
              <a:rPr lang="en-GB" dirty="0">
                <a:latin typeface="Arial" panose="020B0604020202020204" pitchFamily="34" charset="0"/>
                <a:cs typeface="Arial" panose="020B0604020202020204" pitchFamily="34" charset="0"/>
              </a:rPr>
              <a:t>through the Careers and Enterprise Company. </a:t>
            </a:r>
            <a:endParaRPr lang="en-GB" dirty="0" smtClean="0">
              <a:latin typeface="Arial" panose="020B0604020202020204" pitchFamily="34" charset="0"/>
              <a:cs typeface="Arial" panose="020B0604020202020204" pitchFamily="34" charset="0"/>
            </a:endParaRPr>
          </a:p>
          <a:p>
            <a:pPr marL="457200" lvl="1" indent="0">
              <a:lnSpc>
                <a:spcPct val="100000"/>
              </a:lnSpc>
              <a:buNone/>
            </a:pPr>
            <a:endParaRPr lang="en-GB" dirty="0">
              <a:latin typeface="Arial" panose="020B0604020202020204" pitchFamily="34" charset="0"/>
              <a:cs typeface="Arial" panose="020B0604020202020204" pitchFamily="34" charset="0"/>
            </a:endParaRPr>
          </a:p>
          <a:p>
            <a:pPr lvl="1">
              <a:lnSpc>
                <a:spcPct val="100000"/>
              </a:lnSpc>
            </a:pPr>
            <a:r>
              <a:rPr lang="en-GB" dirty="0">
                <a:latin typeface="Arial" panose="020B0604020202020204" pitchFamily="34" charset="0"/>
                <a:cs typeface="Arial" panose="020B0604020202020204" pitchFamily="34" charset="0"/>
              </a:rPr>
              <a:t>The National Collaborative Outreach Programme – aiming to increase the number of disadvantaged young people in Higher Education by 2020.  (HEPP SY)</a:t>
            </a:r>
          </a:p>
          <a:p>
            <a:pPr lvl="1">
              <a:lnSpc>
                <a:spcPct val="100000"/>
              </a:lnSpc>
            </a:pPr>
            <a:endParaRPr lang="en-GB" dirty="0">
              <a:latin typeface="Arial" panose="020B0604020202020204" pitchFamily="34" charset="0"/>
              <a:cs typeface="Arial" panose="020B0604020202020204" pitchFamily="34" charset="0"/>
            </a:endParaRPr>
          </a:p>
          <a:p>
            <a:pPr lvl="1" fontAlgn="base">
              <a:lnSpc>
                <a:spcPct val="100000"/>
              </a:lnSpc>
            </a:pPr>
            <a:r>
              <a:rPr lang="en-GB" dirty="0" smtClean="0">
                <a:latin typeface="Arial" panose="020B0604020202020204" pitchFamily="34" charset="0"/>
                <a:cs typeface="Arial" panose="020B0604020202020204" pitchFamily="34" charset="0"/>
              </a:rPr>
              <a:t>Education </a:t>
            </a:r>
            <a:r>
              <a:rPr lang="en-GB" dirty="0">
                <a:latin typeface="Arial" panose="020B0604020202020204" pitchFamily="34" charset="0"/>
                <a:cs typeface="Arial" panose="020B0604020202020204" pitchFamily="34" charset="0"/>
              </a:rPr>
              <a:t>Endowment Foundation (EEF) Research Schools – £3.5m available to establish hubs of expertise across schools, encouraging research and innovation through interventions proven by the EEF to advance social mobility. </a:t>
            </a:r>
            <a:r>
              <a:rPr lang="en-GB" sz="1600" dirty="0">
                <a:latin typeface="Arial" panose="020B0604020202020204" pitchFamily="34" charset="0"/>
                <a:cs typeface="Arial" panose="020B0604020202020204" pitchFamily="34" charset="0"/>
              </a:rPr>
              <a:t> </a:t>
            </a:r>
          </a:p>
          <a:p>
            <a:pPr lvl="1"/>
            <a:endParaRPr lang="en-GB" sz="2000" dirty="0">
              <a:cs typeface="Arial" panose="020B0604020202020204" pitchFamily="34" charset="0"/>
            </a:endParaRPr>
          </a:p>
        </p:txBody>
      </p:sp>
    </p:spTree>
    <p:extLst>
      <p:ext uri="{BB962C8B-B14F-4D97-AF65-F5344CB8AC3E}">
        <p14:creationId xmlns:p14="http://schemas.microsoft.com/office/powerpoint/2010/main" val="25340720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8337" y="394137"/>
            <a:ext cx="10515600" cy="1325563"/>
          </a:xfrm>
        </p:spPr>
        <p:txBody>
          <a:bodyPr>
            <a:normAutofit/>
          </a:bodyPr>
          <a:lstStyle/>
          <a:p>
            <a:pPr algn="ctr"/>
            <a:r>
              <a:rPr lang="en-GB" sz="4000" b="1" dirty="0" smtClean="0">
                <a:solidFill>
                  <a:schemeClr val="tx2"/>
                </a:solidFill>
                <a:latin typeface="Arial" panose="020B0604020202020204" pitchFamily="34" charset="0"/>
                <a:ea typeface="Calibri" panose="020F0502020204030204" pitchFamily="34" charset="0"/>
                <a:cs typeface="Arial" panose="020B0604020202020204" pitchFamily="34" charset="0"/>
              </a:rPr>
              <a:t>Hastings Opportunity Area</a:t>
            </a:r>
            <a:endParaRPr lang="en-GB" sz="40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711679" y="1702676"/>
            <a:ext cx="10515600" cy="4430110"/>
          </a:xfrm>
        </p:spPr>
        <p:txBody>
          <a:bodyPr>
            <a:noAutofit/>
          </a:bodyPr>
          <a:lstStyle/>
          <a:p>
            <a:r>
              <a:rPr lang="en-GB" sz="2400" dirty="0" smtClean="0">
                <a:latin typeface="Arial" panose="020B0604020202020204" pitchFamily="34" charset="0"/>
                <a:cs typeface="Arial" panose="020B0604020202020204" pitchFamily="34" charset="0"/>
              </a:rPr>
              <a:t>Over Summer 2017, DfE worked with partners to gather and analyse evidence and data about the strengths and challenges across </a:t>
            </a:r>
            <a:r>
              <a:rPr lang="en-GB" sz="2400" dirty="0" smtClean="0">
                <a:latin typeface="Arial" panose="020B0604020202020204" pitchFamily="34" charset="0"/>
                <a:cs typeface="Arial" panose="020B0604020202020204" pitchFamily="34" charset="0"/>
              </a:rPr>
              <a:t>Hastings’ </a:t>
            </a:r>
            <a:r>
              <a:rPr lang="en-GB" sz="2400" dirty="0" smtClean="0">
                <a:latin typeface="Arial" panose="020B0604020202020204" pitchFamily="34" charset="0"/>
                <a:cs typeface="Arial" panose="020B0604020202020204" pitchFamily="34" charset="0"/>
              </a:rPr>
              <a:t>education system, and to investigate some of the root causes</a:t>
            </a:r>
            <a:endParaRPr lang="en-GB" sz="2400" dirty="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HOA Partnership Board – established – to provide advice, recommendations, support and challenge to the Programme  </a:t>
            </a:r>
          </a:p>
          <a:p>
            <a:r>
              <a:rPr lang="en-GB" sz="2400" dirty="0" smtClean="0">
                <a:latin typeface="Arial" panose="020B0604020202020204" pitchFamily="34" charset="0"/>
                <a:cs typeface="Arial" panose="020B0604020202020204" pitchFamily="34" charset="0"/>
              </a:rPr>
              <a:t>Working Groups established for key priorities</a:t>
            </a:r>
          </a:p>
          <a:p>
            <a:r>
              <a:rPr lang="en-GB" sz="2400" dirty="0" smtClean="0">
                <a:latin typeface="Arial" panose="020B0604020202020204" pitchFamily="34" charset="0"/>
                <a:cs typeface="Arial" panose="020B0604020202020204" pitchFamily="34" charset="0"/>
              </a:rPr>
              <a:t>Delivery Plan finalised and launched</a:t>
            </a:r>
          </a:p>
          <a:p>
            <a:r>
              <a:rPr lang="en-GB" sz="2400" dirty="0" smtClean="0">
                <a:latin typeface="Arial" panose="020B0604020202020204" pitchFamily="34" charset="0"/>
                <a:cs typeface="Arial" panose="020B0604020202020204" pitchFamily="34" charset="0"/>
              </a:rPr>
              <a:t>Now in Implementation phase</a:t>
            </a:r>
          </a:p>
          <a:p>
            <a:pPr marL="0" indent="0">
              <a:buNone/>
            </a:pPr>
            <a:endParaRPr lang="en-GB" sz="2400" dirty="0"/>
          </a:p>
        </p:txBody>
      </p:sp>
    </p:spTree>
    <p:extLst>
      <p:ext uri="{BB962C8B-B14F-4D97-AF65-F5344CB8AC3E}">
        <p14:creationId xmlns:p14="http://schemas.microsoft.com/office/powerpoint/2010/main" val="38906246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894" y="1"/>
            <a:ext cx="10505437" cy="1103586"/>
          </a:xfrm>
        </p:spPr>
        <p:txBody>
          <a:bodyPr>
            <a:normAutofit/>
          </a:bodyPr>
          <a:lstStyle/>
          <a:p>
            <a:pPr algn="ctr"/>
            <a:r>
              <a:rPr lang="en-GB" sz="3200" b="1" dirty="0" smtClean="0">
                <a:solidFill>
                  <a:schemeClr val="tx2"/>
                </a:solidFill>
                <a:latin typeface="Arial" panose="020B0604020202020204" pitchFamily="34" charset="0"/>
                <a:ea typeface="Calibri" panose="020F0502020204030204" pitchFamily="34" charset="0"/>
                <a:cs typeface="Arial" panose="020B0604020202020204" pitchFamily="34" charset="0"/>
              </a:rPr>
              <a:t>What will the Partnership Board focus on?</a:t>
            </a:r>
            <a:endParaRPr lang="en-GB"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98894" y="1024759"/>
            <a:ext cx="10515600" cy="5470634"/>
          </a:xfrm>
        </p:spPr>
        <p:txBody>
          <a:bodyPr>
            <a:normAutofit/>
          </a:bodyPr>
          <a:lstStyle/>
          <a:p>
            <a:pPr marL="0" indent="0" hangingPunct="0">
              <a:buNone/>
            </a:pPr>
            <a:r>
              <a:rPr lang="en-GB" sz="3900" dirty="0" smtClean="0">
                <a:latin typeface="Arial" panose="020B0604020202020204" pitchFamily="34" charset="0"/>
                <a:cs typeface="Arial" panose="020B0604020202020204" pitchFamily="34" charset="0"/>
              </a:rPr>
              <a:t>Board – has agreed 4 priorities for the opportunity area:</a:t>
            </a:r>
            <a:br>
              <a:rPr lang="en-GB" sz="3900" dirty="0" smtClean="0">
                <a:latin typeface="Arial" panose="020B0604020202020204" pitchFamily="34" charset="0"/>
                <a:cs typeface="Arial" panose="020B0604020202020204" pitchFamily="34" charset="0"/>
              </a:rPr>
            </a:br>
            <a:endParaRPr lang="en-GB" sz="3900" dirty="0" smtClean="0">
              <a:latin typeface="Arial" panose="020B0604020202020204" pitchFamily="34" charset="0"/>
              <a:cs typeface="Arial" panose="020B0604020202020204" pitchFamily="34" charset="0"/>
            </a:endParaRPr>
          </a:p>
          <a:p>
            <a:pPr hangingPunct="0">
              <a:buFont typeface="Arial" charset="0"/>
              <a:buChar char="•"/>
            </a:pPr>
            <a:r>
              <a:rPr lang="en-GB" sz="3900" dirty="0" smtClean="0">
                <a:latin typeface="Arial" panose="020B0604020202020204" pitchFamily="34" charset="0"/>
                <a:cs typeface="Arial" panose="020B0604020202020204" pitchFamily="34" charset="0"/>
              </a:rPr>
              <a:t>Improving literacy outcomes;</a:t>
            </a:r>
          </a:p>
          <a:p>
            <a:pPr hangingPunct="0">
              <a:buFont typeface="Arial" charset="0"/>
              <a:buChar char="•"/>
            </a:pPr>
            <a:r>
              <a:rPr lang="en-GB" sz="3900" dirty="0" smtClean="0">
                <a:latin typeface="Arial" panose="020B0604020202020204" pitchFamily="34" charset="0"/>
                <a:cs typeface="Arial" panose="020B0604020202020204" pitchFamily="34" charset="0"/>
              </a:rPr>
              <a:t>Improving maths outcomes;</a:t>
            </a:r>
          </a:p>
          <a:p>
            <a:pPr hangingPunct="0">
              <a:buFont typeface="Arial" charset="0"/>
              <a:buChar char="•"/>
            </a:pPr>
            <a:r>
              <a:rPr lang="en-GB" sz="3900" dirty="0" smtClean="0">
                <a:latin typeface="Arial" panose="020B0604020202020204" pitchFamily="34" charset="0"/>
                <a:cs typeface="Arial" panose="020B0604020202020204" pitchFamily="34" charset="0"/>
              </a:rPr>
              <a:t>Mental health and resilience;</a:t>
            </a:r>
          </a:p>
          <a:p>
            <a:pPr hangingPunct="0">
              <a:buFont typeface="Arial" charset="0"/>
              <a:buChar char="•"/>
            </a:pPr>
            <a:r>
              <a:rPr lang="en-GB" sz="3900" dirty="0" smtClean="0">
                <a:latin typeface="Arial" panose="020B0604020202020204" pitchFamily="34" charset="0"/>
                <a:cs typeface="Arial" panose="020B0604020202020204" pitchFamily="34" charset="0"/>
              </a:rPr>
              <a:t>Broadening horizons and developing new skills for employment.</a:t>
            </a:r>
          </a:p>
          <a:p>
            <a:pPr marL="0" indent="0" hangingPunct="0">
              <a:buNone/>
            </a:pPr>
            <a:endParaRPr lang="en-GB" sz="3900" dirty="0" smtClean="0">
              <a:latin typeface="Arial" panose="020B0604020202020204" pitchFamily="34" charset="0"/>
              <a:cs typeface="Arial" panose="020B0604020202020204" pitchFamily="34" charset="0"/>
            </a:endParaRPr>
          </a:p>
          <a:p>
            <a:pPr marL="0" lvl="0" indent="0" hangingPunct="0">
              <a:buNone/>
            </a:pPr>
            <a:endParaRPr lang="en-GB" sz="3900" dirty="0" smtClean="0">
              <a:latin typeface="Arial" panose="020B0604020202020204" pitchFamily="34" charset="0"/>
              <a:cs typeface="Arial" panose="020B0604020202020204" pitchFamily="34" charset="0"/>
            </a:endParaRPr>
          </a:p>
          <a:p>
            <a:pPr marL="0" lvl="0" indent="0" hangingPunct="0">
              <a:buNone/>
            </a:pPr>
            <a:endParaRPr lang="en-GB" sz="4400" dirty="0">
              <a:latin typeface="Arial" panose="020B0604020202020204" pitchFamily="34" charset="0"/>
              <a:cs typeface="Arial" panose="020B0604020202020204" pitchFamily="34" charset="0"/>
            </a:endParaRPr>
          </a:p>
          <a:p>
            <a:pPr marL="0" lvl="0" indent="0" hangingPunct="0">
              <a:buNone/>
            </a:pPr>
            <a:endParaRPr lang="en-GB" sz="4400" dirty="0" smtClean="0">
              <a:latin typeface="Arial" panose="020B0604020202020204" pitchFamily="34" charset="0"/>
              <a:cs typeface="Arial" panose="020B0604020202020204" pitchFamily="34" charset="0"/>
            </a:endParaRPr>
          </a:p>
          <a:p>
            <a:pPr marL="0" lvl="0" indent="0" hangingPunct="0">
              <a:buNone/>
            </a:pPr>
            <a:endParaRPr lang="en-GB" sz="2400" dirty="0"/>
          </a:p>
        </p:txBody>
      </p:sp>
    </p:spTree>
    <p:extLst>
      <p:ext uri="{BB962C8B-B14F-4D97-AF65-F5344CB8AC3E}">
        <p14:creationId xmlns:p14="http://schemas.microsoft.com/office/powerpoint/2010/main" val="6248654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9091" y="157655"/>
            <a:ext cx="10415404" cy="740979"/>
          </a:xfrm>
        </p:spPr>
        <p:txBody>
          <a:bodyPr>
            <a:normAutofit/>
          </a:bodyPr>
          <a:lstStyle/>
          <a:p>
            <a:pPr algn="ctr"/>
            <a:r>
              <a:rPr lang="en-GB" sz="3200" b="1" dirty="0" smtClean="0">
                <a:solidFill>
                  <a:schemeClr val="tx2"/>
                </a:solidFill>
                <a:latin typeface="Arial" panose="020B0604020202020204" pitchFamily="34" charset="0"/>
                <a:ea typeface="Calibri" panose="020F0502020204030204" pitchFamily="34" charset="0"/>
                <a:cs typeface="Arial" panose="020B0604020202020204" pitchFamily="34" charset="0"/>
              </a:rPr>
              <a:t>Improving literacy and maths outcomes;</a:t>
            </a:r>
            <a:endParaRPr lang="en-GB"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98894" y="993228"/>
            <a:ext cx="10515600" cy="5707117"/>
          </a:xfrm>
        </p:spPr>
        <p:txBody>
          <a:bodyPr>
            <a:normAutofit fontScale="92500" lnSpcReduction="20000"/>
          </a:bodyPr>
          <a:lstStyle/>
          <a:p>
            <a:pPr hangingPunct="0"/>
            <a:r>
              <a:rPr lang="en-GB" sz="2600" dirty="0" smtClean="0">
                <a:latin typeface="Arial" panose="020B0604020202020204" pitchFamily="34" charset="0"/>
                <a:cs typeface="Arial" panose="020B0604020202020204" pitchFamily="34" charset="0"/>
              </a:rPr>
              <a:t>Children in Hastings have good start in literacy – but this not translating to achievement at KS2 and 3, particularly for disadvantaged pupils</a:t>
            </a:r>
          </a:p>
          <a:p>
            <a:pPr hangingPunct="0"/>
            <a:endParaRPr lang="en-GB" sz="2600" dirty="0">
              <a:latin typeface="Arial" panose="020B0604020202020204" pitchFamily="34" charset="0"/>
              <a:cs typeface="Arial" panose="020B0604020202020204" pitchFamily="34" charset="0"/>
            </a:endParaRPr>
          </a:p>
          <a:p>
            <a:pPr hangingPunct="0"/>
            <a:r>
              <a:rPr lang="en-GB" sz="2600" dirty="0" smtClean="0">
                <a:latin typeface="Arial" panose="020B0604020202020204" pitchFamily="34" charset="0"/>
                <a:cs typeface="Arial" panose="020B0604020202020204" pitchFamily="34" charset="0"/>
              </a:rPr>
              <a:t>Plan – set of actions to improve literacy across Key Stages, linked to Hastings wide literacy campaign and parental engagement to develop literacy in the home</a:t>
            </a:r>
          </a:p>
          <a:p>
            <a:pPr hangingPunct="0"/>
            <a:endParaRPr lang="en-GB" sz="2600" dirty="0" smtClean="0">
              <a:latin typeface="Arial" panose="020B0604020202020204" pitchFamily="34" charset="0"/>
              <a:cs typeface="Arial" panose="020B0604020202020204" pitchFamily="34" charset="0"/>
            </a:endParaRPr>
          </a:p>
          <a:p>
            <a:pPr hangingPunct="0"/>
            <a:r>
              <a:rPr lang="en-GB" sz="2600" dirty="0" smtClean="0">
                <a:latin typeface="Arial" panose="020B0604020202020204" pitchFamily="34" charset="0"/>
                <a:cs typeface="Arial" panose="020B0604020202020204" pitchFamily="34" charset="0"/>
              </a:rPr>
              <a:t>Achievement in maths across all stages is low</a:t>
            </a:r>
          </a:p>
          <a:p>
            <a:pPr hangingPunct="0"/>
            <a:endParaRPr lang="en-GB" sz="2600" dirty="0">
              <a:latin typeface="Arial" panose="020B0604020202020204" pitchFamily="34" charset="0"/>
              <a:cs typeface="Arial" panose="020B0604020202020204" pitchFamily="34" charset="0"/>
            </a:endParaRPr>
          </a:p>
          <a:p>
            <a:pPr hangingPunct="0"/>
            <a:r>
              <a:rPr lang="en-GB" sz="2600" dirty="0" smtClean="0">
                <a:latin typeface="Arial" panose="020B0604020202020204" pitchFamily="34" charset="0"/>
                <a:cs typeface="Arial" panose="020B0604020202020204" pitchFamily="34" charset="0"/>
              </a:rPr>
              <a:t>Plan – build on good practice developed via the Maths Hub, attract and grow excellent maths teachers</a:t>
            </a:r>
          </a:p>
          <a:p>
            <a:pPr hangingPunct="0"/>
            <a:endParaRPr lang="en-GB" sz="2600" dirty="0">
              <a:latin typeface="Arial" panose="020B0604020202020204" pitchFamily="34" charset="0"/>
              <a:cs typeface="Arial" panose="020B0604020202020204" pitchFamily="34" charset="0"/>
            </a:endParaRPr>
          </a:p>
          <a:p>
            <a:pPr hangingPunct="0"/>
            <a:r>
              <a:rPr lang="en-GB" sz="2600" dirty="0" smtClean="0">
                <a:latin typeface="Arial" panose="020B0604020202020204" pitchFamily="34" charset="0"/>
                <a:cs typeface="Arial" panose="020B0604020202020204" pitchFamily="34" charset="0"/>
              </a:rPr>
              <a:t>Working Groups – for Literacy and Maths. Representative from all Academy Trusts in Hastings and the LA (Danielle </a:t>
            </a:r>
            <a:r>
              <a:rPr lang="en-GB" sz="2600" dirty="0" err="1" smtClean="0">
                <a:latin typeface="Arial" panose="020B0604020202020204" pitchFamily="34" charset="0"/>
                <a:cs typeface="Arial" panose="020B0604020202020204" pitchFamily="34" charset="0"/>
              </a:rPr>
              <a:t>Cassell</a:t>
            </a:r>
            <a:r>
              <a:rPr lang="en-GB" sz="2600" dirty="0" smtClean="0">
                <a:latin typeface="Arial" panose="020B0604020202020204" pitchFamily="34" charset="0"/>
                <a:cs typeface="Arial" panose="020B0604020202020204" pitchFamily="34" charset="0"/>
              </a:rPr>
              <a:t>, SLES; Celia Lamden, Health Visiting and Children’s Centres).</a:t>
            </a:r>
          </a:p>
          <a:p>
            <a:pPr marL="0" indent="0" hangingPunct="0">
              <a:buNone/>
            </a:pPr>
            <a:r>
              <a:rPr lang="en-GB" sz="2400" dirty="0" smtClean="0"/>
              <a:t> </a:t>
            </a:r>
            <a:endParaRPr lang="en-GB" sz="2400" dirty="0"/>
          </a:p>
        </p:txBody>
      </p:sp>
    </p:spTree>
    <p:extLst>
      <p:ext uri="{BB962C8B-B14F-4D97-AF65-F5344CB8AC3E}">
        <p14:creationId xmlns:p14="http://schemas.microsoft.com/office/powerpoint/2010/main" val="14360421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76945488"/>
              </p:ext>
            </p:extLst>
          </p:nvPr>
        </p:nvGraphicFramePr>
        <p:xfrm>
          <a:off x="124690" y="401782"/>
          <a:ext cx="11901055" cy="6964680"/>
        </p:xfrm>
        <a:graphic>
          <a:graphicData uri="http://schemas.openxmlformats.org/drawingml/2006/table">
            <a:tbl>
              <a:tblPr firstRow="1" firstCol="1">
                <a:tableStyleId>{9D7B26C5-4107-4FEC-AEDC-1716B250A1EF}</a:tableStyleId>
              </a:tblPr>
              <a:tblGrid>
                <a:gridCol w="3081994">
                  <a:extLst>
                    <a:ext uri="{9D8B030D-6E8A-4147-A177-3AD203B41FA5}">
                      <a16:colId xmlns="" xmlns:a16="http://schemas.microsoft.com/office/drawing/2014/main" val="20000"/>
                    </a:ext>
                  </a:extLst>
                </a:gridCol>
                <a:gridCol w="2833395">
                  <a:extLst>
                    <a:ext uri="{9D8B030D-6E8A-4147-A177-3AD203B41FA5}">
                      <a16:colId xmlns="" xmlns:a16="http://schemas.microsoft.com/office/drawing/2014/main" val="20001"/>
                    </a:ext>
                  </a:extLst>
                </a:gridCol>
                <a:gridCol w="2007277">
                  <a:extLst>
                    <a:ext uri="{9D8B030D-6E8A-4147-A177-3AD203B41FA5}">
                      <a16:colId xmlns="" xmlns:a16="http://schemas.microsoft.com/office/drawing/2014/main" val="20002"/>
                    </a:ext>
                  </a:extLst>
                </a:gridCol>
                <a:gridCol w="1953026">
                  <a:extLst>
                    <a:ext uri="{9D8B030D-6E8A-4147-A177-3AD203B41FA5}">
                      <a16:colId xmlns="" xmlns:a16="http://schemas.microsoft.com/office/drawing/2014/main" val="20003"/>
                    </a:ext>
                  </a:extLst>
                </a:gridCol>
                <a:gridCol w="2025363">
                  <a:extLst>
                    <a:ext uri="{9D8B030D-6E8A-4147-A177-3AD203B41FA5}">
                      <a16:colId xmlns="" xmlns:a16="http://schemas.microsoft.com/office/drawing/2014/main" val="20004"/>
                    </a:ext>
                  </a:extLst>
                </a:gridCol>
              </a:tblGrid>
              <a:tr h="343734">
                <a:tc>
                  <a:txBody>
                    <a:bodyPr/>
                    <a:lstStyle/>
                    <a:p>
                      <a:endParaRPr lang="en-GB"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Feb - March</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April – June</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July - Aug</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Sept-Dec</a:t>
                      </a:r>
                      <a:endParaRPr lang="en-GB" sz="1200" dirty="0"/>
                    </a:p>
                  </a:txBody>
                  <a:tcPr marL="121920" marR="121920">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0"/>
                  </a:ext>
                </a:extLst>
              </a:tr>
              <a:tr h="2706906">
                <a:tc>
                  <a:txBody>
                    <a:bodyPr/>
                    <a:lstStyle/>
                    <a:p>
                      <a:r>
                        <a:rPr lang="en-GB" dirty="0" smtClean="0"/>
                        <a:t>Hastings</a:t>
                      </a:r>
                      <a:r>
                        <a:rPr lang="en-GB" baseline="0" dirty="0" smtClean="0"/>
                        <a:t> Wide Literacy Campaign</a:t>
                      </a:r>
                    </a:p>
                    <a:p>
                      <a:r>
                        <a:rPr lang="en-GB" sz="1400" b="0" kern="1200" dirty="0" smtClean="0">
                          <a:solidFill>
                            <a:schemeClr val="tx1"/>
                          </a:solidFill>
                          <a:effectLst/>
                          <a:latin typeface="Arial" panose="020B0604020202020204" pitchFamily="34" charset="0"/>
                          <a:ea typeface="+mn-ea"/>
                          <a:cs typeface="Arial" panose="020B0604020202020204" pitchFamily="34" charset="0"/>
                        </a:rPr>
                        <a:t>Providing up to £250,000 of funding to an organisation with expertise and experience in improving literacy to work with parents and carers, schools and settings, community champions, voluntary organisations and local businesses,</a:t>
                      </a:r>
                      <a:r>
                        <a:rPr lang="en-GB" sz="1400" b="0" kern="1200" baseline="0" dirty="0" smtClean="0">
                          <a:solidFill>
                            <a:schemeClr val="tx1"/>
                          </a:solidFill>
                          <a:effectLst/>
                          <a:latin typeface="Arial" panose="020B0604020202020204" pitchFamily="34" charset="0"/>
                          <a:ea typeface="+mn-ea"/>
                          <a:cs typeface="Arial" panose="020B0604020202020204" pitchFamily="34" charset="0"/>
                        </a:rPr>
                        <a:t> to </a:t>
                      </a:r>
                      <a:r>
                        <a:rPr lang="en-GB" sz="1400" b="0" kern="1200" dirty="0" smtClean="0">
                          <a:solidFill>
                            <a:schemeClr val="tx1"/>
                          </a:solidFill>
                          <a:effectLst/>
                          <a:latin typeface="Arial" panose="020B0604020202020204" pitchFamily="34" charset="0"/>
                          <a:ea typeface="+mn-ea"/>
                          <a:cs typeface="Arial" panose="020B0604020202020204" pitchFamily="34" charset="0"/>
                        </a:rPr>
                        <a:t>improve literacy skills and reading comprehension. </a:t>
                      </a:r>
                    </a:p>
                    <a:p>
                      <a:r>
                        <a:rPr lang="en-GB" sz="1400" b="0" kern="1200" dirty="0" smtClean="0">
                          <a:solidFill>
                            <a:schemeClr val="tx1"/>
                          </a:solidFill>
                          <a:effectLst/>
                          <a:latin typeface="Arial" panose="020B0604020202020204" pitchFamily="34" charset="0"/>
                          <a:ea typeface="+mn-ea"/>
                          <a:cs typeface="Arial" panose="020B0604020202020204" pitchFamily="34" charset="0"/>
                        </a:rPr>
                        <a:t> </a:t>
                      </a:r>
                    </a:p>
                    <a:p>
                      <a:r>
                        <a:rPr lang="en-GB" sz="1400" b="1" kern="1200" dirty="0" smtClean="0">
                          <a:solidFill>
                            <a:schemeClr val="tx1"/>
                          </a:solidFill>
                          <a:effectLst/>
                          <a:latin typeface="Arial" panose="020B0604020202020204" pitchFamily="34" charset="0"/>
                          <a:ea typeface="+mn-ea"/>
                          <a:cs typeface="Arial" panose="020B0604020202020204" pitchFamily="34" charset="0"/>
                        </a:rPr>
                        <a:t> </a:t>
                      </a:r>
                    </a:p>
                    <a:p>
                      <a:endParaRPr lang="en-GB" sz="900" dirty="0">
                        <a:latin typeface="Arial" panose="020B0604020202020204" pitchFamily="34" charset="0"/>
                        <a:cs typeface="Arial" panose="020B0604020202020204" pitchFamily="34" charset="0"/>
                      </a:endParaRPr>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1"/>
                  </a:ext>
                </a:extLst>
              </a:tr>
              <a:tr h="3238840">
                <a:tc>
                  <a:txBody>
                    <a:bodyPr/>
                    <a:lstStyle/>
                    <a:p>
                      <a:r>
                        <a:rPr lang="en-GB" dirty="0" smtClean="0"/>
                        <a:t>Improve Literacy teaching</a:t>
                      </a:r>
                    </a:p>
                    <a:p>
                      <a:r>
                        <a:rPr lang="en-GB" sz="1400" b="0" dirty="0" smtClean="0">
                          <a:latin typeface="Arial" panose="020B0604020202020204" pitchFamily="34" charset="0"/>
                          <a:cs typeface="Arial" panose="020B0604020202020204" pitchFamily="34" charset="0"/>
                        </a:rPr>
                        <a:t>SSIF</a:t>
                      </a:r>
                      <a:r>
                        <a:rPr lang="en-GB" sz="1400" b="0" baseline="0" dirty="0" smtClean="0">
                          <a:latin typeface="Arial" panose="020B0604020202020204" pitchFamily="34" charset="0"/>
                          <a:cs typeface="Arial" panose="020B0604020202020204" pitchFamily="34" charset="0"/>
                        </a:rPr>
                        <a:t> bid to improve language and literacy skills for children aged 3-6 in 15 primary schools in Hastings. Early Years Foundation Stage Teaching Assistants (TAs)  will receive training, supervision and specialist support to carry out accurate assessments of children’s levels of language and literacy, set targets, carryout appropriate interventions and track children’s progress. </a:t>
                      </a:r>
                    </a:p>
                    <a:p>
                      <a:pPr marL="171450" indent="-171450">
                        <a:buFont typeface="Arial" charset="0"/>
                        <a:buChar char="•"/>
                      </a:pPr>
                      <a:endParaRPr lang="en-GB" sz="1200" b="0" baseline="0" dirty="0" smtClean="0">
                        <a:latin typeface="Arial" panose="020B0604020202020204" pitchFamily="34" charset="0"/>
                        <a:cs typeface="Arial" panose="020B0604020202020204" pitchFamily="34" charset="0"/>
                      </a:endParaRPr>
                    </a:p>
                    <a:p>
                      <a:pPr marL="171450" indent="-171450">
                        <a:buFont typeface="Arial" charset="0"/>
                        <a:buChar char="•"/>
                      </a:pPr>
                      <a:endParaRPr lang="en-GB" sz="1200" b="0" baseline="0" dirty="0" smtClean="0">
                        <a:latin typeface="Arial" panose="020B0604020202020204" pitchFamily="34" charset="0"/>
                        <a:cs typeface="Arial" panose="020B0604020202020204" pitchFamily="34" charset="0"/>
                      </a:endParaRPr>
                    </a:p>
                    <a:p>
                      <a:pPr marL="171450" indent="-171450">
                        <a:buFont typeface="Arial" charset="0"/>
                        <a:buChar char="•"/>
                      </a:pPr>
                      <a:endParaRPr lang="en-GB" sz="1200" b="0" baseline="0" dirty="0" smtClean="0">
                        <a:latin typeface="Arial" panose="020B0604020202020204" pitchFamily="34" charset="0"/>
                        <a:cs typeface="Arial" panose="020B0604020202020204" pitchFamily="34" charset="0"/>
                      </a:endParaRPr>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2"/>
                  </a:ext>
                </a:extLst>
              </a:tr>
            </a:tbl>
          </a:graphicData>
        </a:graphic>
      </p:graphicFrame>
      <p:sp>
        <p:nvSpPr>
          <p:cNvPr id="10" name="8-Point Star 9"/>
          <p:cNvSpPr/>
          <p:nvPr/>
        </p:nvSpPr>
        <p:spPr>
          <a:xfrm>
            <a:off x="4797760" y="1445111"/>
            <a:ext cx="144016" cy="119559"/>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8-Point Star 10"/>
          <p:cNvSpPr/>
          <p:nvPr/>
        </p:nvSpPr>
        <p:spPr>
          <a:xfrm>
            <a:off x="4157868" y="907795"/>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8-Point Star 22"/>
          <p:cNvSpPr/>
          <p:nvPr/>
        </p:nvSpPr>
        <p:spPr>
          <a:xfrm>
            <a:off x="5563841" y="2693146"/>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8-Point Star 23"/>
          <p:cNvSpPr/>
          <p:nvPr/>
        </p:nvSpPr>
        <p:spPr>
          <a:xfrm>
            <a:off x="7662681" y="2033616"/>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Pentagon 48"/>
          <p:cNvSpPr/>
          <p:nvPr/>
        </p:nvSpPr>
        <p:spPr>
          <a:xfrm>
            <a:off x="3181299" y="1352696"/>
            <a:ext cx="1080020" cy="146523"/>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b="1" dirty="0">
              <a:solidFill>
                <a:schemeClr val="tx1"/>
              </a:solidFill>
            </a:endParaRPr>
          </a:p>
        </p:txBody>
      </p:sp>
      <p:sp>
        <p:nvSpPr>
          <p:cNvPr id="50" name="Pentagon 49"/>
          <p:cNvSpPr/>
          <p:nvPr/>
        </p:nvSpPr>
        <p:spPr>
          <a:xfrm>
            <a:off x="7912614" y="2050589"/>
            <a:ext cx="2975621" cy="94700"/>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51" name="TextBox 50"/>
          <p:cNvSpPr txBox="1"/>
          <p:nvPr/>
        </p:nvSpPr>
        <p:spPr>
          <a:xfrm>
            <a:off x="5802521" y="1650879"/>
            <a:ext cx="207108" cy="215444"/>
          </a:xfrm>
          <a:prstGeom prst="rect">
            <a:avLst/>
          </a:prstGeom>
          <a:noFill/>
        </p:spPr>
        <p:txBody>
          <a:bodyPr wrap="none" rtlCol="0">
            <a:spAutoFit/>
          </a:bodyPr>
          <a:lstStyle/>
          <a:p>
            <a:r>
              <a:rPr lang="en-GB" sz="800" dirty="0" smtClean="0"/>
              <a:t> </a:t>
            </a:r>
            <a:endParaRPr lang="en-GB" sz="800" dirty="0"/>
          </a:p>
        </p:txBody>
      </p:sp>
      <p:sp>
        <p:nvSpPr>
          <p:cNvPr id="5" name="TextBox 4"/>
          <p:cNvSpPr txBox="1"/>
          <p:nvPr/>
        </p:nvSpPr>
        <p:spPr>
          <a:xfrm>
            <a:off x="572061" y="86111"/>
            <a:ext cx="8828363" cy="307777"/>
          </a:xfrm>
          <a:prstGeom prst="rect">
            <a:avLst/>
          </a:prstGeom>
          <a:noFill/>
        </p:spPr>
        <p:txBody>
          <a:bodyPr wrap="square" rtlCol="0">
            <a:spAutoFit/>
          </a:bodyPr>
          <a:lstStyle/>
          <a:p>
            <a:r>
              <a:rPr lang="en-GB" sz="1400" b="1" dirty="0" smtClean="0">
                <a:latin typeface="Arial" panose="020B0604020202020204" pitchFamily="34" charset="0"/>
                <a:cs typeface="Arial" panose="020B0604020202020204" pitchFamily="34" charset="0"/>
              </a:rPr>
              <a:t>Hastings Opportunity Area:   Literacy</a:t>
            </a:r>
            <a:endParaRPr lang="en-GB" sz="1400" b="1" dirty="0">
              <a:latin typeface="Arial" panose="020B0604020202020204" pitchFamily="34" charset="0"/>
              <a:cs typeface="Arial" panose="020B0604020202020204" pitchFamily="34" charset="0"/>
            </a:endParaRPr>
          </a:p>
        </p:txBody>
      </p:sp>
      <p:sp>
        <p:nvSpPr>
          <p:cNvPr id="4" name="TextBox 3"/>
          <p:cNvSpPr txBox="1"/>
          <p:nvPr/>
        </p:nvSpPr>
        <p:spPr>
          <a:xfrm>
            <a:off x="2930163" y="980665"/>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Early Feb - Small grp </a:t>
            </a:r>
            <a:r>
              <a:rPr lang="en-GB" sz="900" dirty="0" err="1" smtClean="0">
                <a:latin typeface="Arial" panose="020B0604020202020204" pitchFamily="34" charset="0"/>
                <a:cs typeface="Arial" panose="020B0604020202020204" pitchFamily="34" charset="0"/>
              </a:rPr>
              <a:t>mtg</a:t>
            </a:r>
            <a:r>
              <a:rPr lang="en-GB" sz="900" dirty="0" smtClean="0">
                <a:latin typeface="Arial" panose="020B0604020202020204" pitchFamily="34" charset="0"/>
                <a:cs typeface="Arial" panose="020B0604020202020204" pitchFamily="34" charset="0"/>
              </a:rPr>
              <a:t> to agree priorities</a:t>
            </a:r>
            <a:endParaRPr lang="en-GB" sz="900" dirty="0">
              <a:latin typeface="Arial" panose="020B0604020202020204" pitchFamily="34" charset="0"/>
              <a:cs typeface="Arial" panose="020B0604020202020204" pitchFamily="34" charset="0"/>
            </a:endParaRPr>
          </a:p>
        </p:txBody>
      </p:sp>
      <p:sp>
        <p:nvSpPr>
          <p:cNvPr id="28" name="TextBox 27"/>
          <p:cNvSpPr txBox="1"/>
          <p:nvPr/>
        </p:nvSpPr>
        <p:spPr>
          <a:xfrm>
            <a:off x="5032734" y="1352696"/>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22 Feb –Scoped proposal developed and agreed. </a:t>
            </a:r>
            <a:endParaRPr lang="en-GB" sz="900" dirty="0">
              <a:latin typeface="Arial" panose="020B0604020202020204" pitchFamily="34" charset="0"/>
              <a:cs typeface="Arial" panose="020B0604020202020204" pitchFamily="34" charset="0"/>
            </a:endParaRPr>
          </a:p>
        </p:txBody>
      </p:sp>
      <p:sp>
        <p:nvSpPr>
          <p:cNvPr id="29" name="TextBox 28"/>
          <p:cNvSpPr txBox="1"/>
          <p:nvPr/>
        </p:nvSpPr>
        <p:spPr>
          <a:xfrm>
            <a:off x="5028618" y="2380721"/>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Mid March: Literacy campaign out to tender</a:t>
            </a:r>
            <a:endParaRPr lang="en-GB" sz="900" dirty="0">
              <a:latin typeface="Arial" panose="020B0604020202020204" pitchFamily="34" charset="0"/>
              <a:cs typeface="Arial" panose="020B0604020202020204" pitchFamily="34" charset="0"/>
            </a:endParaRPr>
          </a:p>
        </p:txBody>
      </p:sp>
      <p:sp>
        <p:nvSpPr>
          <p:cNvPr id="31" name="TextBox 30"/>
          <p:cNvSpPr txBox="1"/>
          <p:nvPr/>
        </p:nvSpPr>
        <p:spPr>
          <a:xfrm>
            <a:off x="2968846" y="1511185"/>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Review procurement to find ways to deliver</a:t>
            </a:r>
            <a:endParaRPr lang="en-GB" sz="900" dirty="0">
              <a:latin typeface="Arial" panose="020B0604020202020204" pitchFamily="34" charset="0"/>
              <a:cs typeface="Arial" panose="020B0604020202020204" pitchFamily="34" charset="0"/>
            </a:endParaRPr>
          </a:p>
        </p:txBody>
      </p:sp>
      <p:sp>
        <p:nvSpPr>
          <p:cNvPr id="34" name="TextBox 33"/>
          <p:cNvSpPr txBox="1"/>
          <p:nvPr/>
        </p:nvSpPr>
        <p:spPr>
          <a:xfrm>
            <a:off x="5138309" y="1860526"/>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 Paper to Partnership Board. – 23 February. </a:t>
            </a:r>
            <a:endParaRPr lang="en-GB" sz="900" dirty="0">
              <a:latin typeface="Arial" panose="020B0604020202020204" pitchFamily="34" charset="0"/>
              <a:cs typeface="Arial" panose="020B0604020202020204" pitchFamily="34" charset="0"/>
            </a:endParaRPr>
          </a:p>
        </p:txBody>
      </p:sp>
      <p:sp>
        <p:nvSpPr>
          <p:cNvPr id="35" name="TextBox 34"/>
          <p:cNvSpPr txBox="1"/>
          <p:nvPr/>
        </p:nvSpPr>
        <p:spPr>
          <a:xfrm>
            <a:off x="7270216" y="2147561"/>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June Launch? Link to story telling festival?? </a:t>
            </a:r>
            <a:endParaRPr lang="en-GB" sz="900" dirty="0">
              <a:latin typeface="Arial" panose="020B0604020202020204" pitchFamily="34" charset="0"/>
              <a:cs typeface="Arial" panose="020B0604020202020204" pitchFamily="34" charset="0"/>
            </a:endParaRPr>
          </a:p>
        </p:txBody>
      </p:sp>
      <p:sp>
        <p:nvSpPr>
          <p:cNvPr id="52" name="Isosceles Triangle 51"/>
          <p:cNvSpPr/>
          <p:nvPr/>
        </p:nvSpPr>
        <p:spPr>
          <a:xfrm>
            <a:off x="4941777" y="1949127"/>
            <a:ext cx="144543" cy="16897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2537168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751465909"/>
              </p:ext>
            </p:extLst>
          </p:nvPr>
        </p:nvGraphicFramePr>
        <p:xfrm>
          <a:off x="1" y="541271"/>
          <a:ext cx="12064622" cy="6917931"/>
        </p:xfrm>
        <a:graphic>
          <a:graphicData uri="http://schemas.openxmlformats.org/drawingml/2006/table">
            <a:tbl>
              <a:tblPr firstRow="1" firstCol="1">
                <a:tableStyleId>{9D7B26C5-4107-4FEC-AEDC-1716B250A1EF}</a:tableStyleId>
              </a:tblPr>
              <a:tblGrid>
                <a:gridCol w="3124353">
                  <a:extLst>
                    <a:ext uri="{9D8B030D-6E8A-4147-A177-3AD203B41FA5}">
                      <a16:colId xmlns="" xmlns:a16="http://schemas.microsoft.com/office/drawing/2014/main" val="20000"/>
                    </a:ext>
                  </a:extLst>
                </a:gridCol>
                <a:gridCol w="2872337">
                  <a:extLst>
                    <a:ext uri="{9D8B030D-6E8A-4147-A177-3AD203B41FA5}">
                      <a16:colId xmlns="" xmlns:a16="http://schemas.microsoft.com/office/drawing/2014/main" val="20001"/>
                    </a:ext>
                  </a:extLst>
                </a:gridCol>
                <a:gridCol w="2034864">
                  <a:extLst>
                    <a:ext uri="{9D8B030D-6E8A-4147-A177-3AD203B41FA5}">
                      <a16:colId xmlns="" xmlns:a16="http://schemas.microsoft.com/office/drawing/2014/main" val="20002"/>
                    </a:ext>
                  </a:extLst>
                </a:gridCol>
                <a:gridCol w="1979868">
                  <a:extLst>
                    <a:ext uri="{9D8B030D-6E8A-4147-A177-3AD203B41FA5}">
                      <a16:colId xmlns="" xmlns:a16="http://schemas.microsoft.com/office/drawing/2014/main" val="20003"/>
                    </a:ext>
                  </a:extLst>
                </a:gridCol>
                <a:gridCol w="2053200">
                  <a:extLst>
                    <a:ext uri="{9D8B030D-6E8A-4147-A177-3AD203B41FA5}">
                      <a16:colId xmlns="" xmlns:a16="http://schemas.microsoft.com/office/drawing/2014/main" val="20004"/>
                    </a:ext>
                  </a:extLst>
                </a:gridCol>
              </a:tblGrid>
              <a:tr h="622511">
                <a:tc>
                  <a:txBody>
                    <a:bodyPr/>
                    <a:lstStyle/>
                    <a:p>
                      <a:endParaRPr lang="en-GB"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Feb - March</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April – June</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July - Aug</a:t>
                      </a:r>
                      <a:endParaRPr lang="en-GB" sz="1200" dirty="0"/>
                    </a:p>
                  </a:txBody>
                  <a:tcPr marL="121920" marR="121920">
                    <a:lnB w="3175" cap="flat" cmpd="sng" algn="ctr">
                      <a:solidFill>
                        <a:schemeClr val="tx1"/>
                      </a:solidFill>
                      <a:prstDash val="dot"/>
                      <a:round/>
                      <a:headEnd type="none" w="med" len="med"/>
                      <a:tailEnd type="none" w="med" len="med"/>
                    </a:lnB>
                  </a:tcPr>
                </a:tc>
                <a:tc>
                  <a:txBody>
                    <a:bodyPr/>
                    <a:lstStyle/>
                    <a:p>
                      <a:pPr algn="ctr"/>
                      <a:r>
                        <a:rPr lang="en-GB" sz="1200" dirty="0" smtClean="0"/>
                        <a:t>Sept-Dec</a:t>
                      </a:r>
                      <a:endParaRPr lang="en-GB" sz="1200" dirty="0"/>
                    </a:p>
                  </a:txBody>
                  <a:tcPr marL="121920" marR="121920">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0"/>
                  </a:ext>
                </a:extLst>
              </a:tr>
              <a:tr h="2287000">
                <a:tc>
                  <a:txBody>
                    <a:bodyPr/>
                    <a:lstStyle/>
                    <a:p>
                      <a:r>
                        <a:rPr lang="en-GB" dirty="0" smtClean="0"/>
                        <a:t>Improve</a:t>
                      </a:r>
                      <a:r>
                        <a:rPr lang="en-GB" baseline="0" dirty="0" smtClean="0"/>
                        <a:t> teaching of phonics</a:t>
                      </a:r>
                    </a:p>
                    <a:p>
                      <a:r>
                        <a:rPr lang="en-GB" sz="1400" b="0" kern="1200" dirty="0" smtClean="0">
                          <a:solidFill>
                            <a:schemeClr val="tx1"/>
                          </a:solidFill>
                          <a:effectLst/>
                          <a:latin typeface="Arial" panose="020B0604020202020204" pitchFamily="34" charset="0"/>
                          <a:ea typeface="+mn-ea"/>
                          <a:cs typeface="Arial" panose="020B0604020202020204" pitchFamily="34" charset="0"/>
                        </a:rPr>
                        <a:t>The EEF Research School will provide additional support and training to schools to improve the teaching of phonics. In addition, we will support schools to receive intensive support to improve the teaching of phonics and reading through support from ‘Ruth </a:t>
                      </a:r>
                      <a:r>
                        <a:rPr lang="en-GB" sz="1400" b="0" kern="1200" dirty="0" err="1" smtClean="0">
                          <a:solidFill>
                            <a:schemeClr val="tx1"/>
                          </a:solidFill>
                          <a:effectLst/>
                          <a:latin typeface="Arial" panose="020B0604020202020204" pitchFamily="34" charset="0"/>
                          <a:ea typeface="+mn-ea"/>
                          <a:cs typeface="Arial" panose="020B0604020202020204" pitchFamily="34" charset="0"/>
                        </a:rPr>
                        <a:t>Miskin</a:t>
                      </a:r>
                      <a:r>
                        <a:rPr lang="en-GB" sz="1400" b="0" kern="1200" dirty="0" smtClean="0">
                          <a:solidFill>
                            <a:schemeClr val="tx1"/>
                          </a:solidFill>
                          <a:effectLst/>
                          <a:latin typeface="Arial" panose="020B0604020202020204" pitchFamily="34" charset="0"/>
                          <a:ea typeface="+mn-ea"/>
                          <a:cs typeface="Arial" panose="020B0604020202020204" pitchFamily="34" charset="0"/>
                        </a:rPr>
                        <a:t> Training’.</a:t>
                      </a:r>
                    </a:p>
                    <a:p>
                      <a:r>
                        <a:rPr lang="en-GB" sz="1400" b="0" kern="1200" dirty="0" smtClean="0">
                          <a:solidFill>
                            <a:schemeClr val="tx1"/>
                          </a:solidFill>
                          <a:effectLst/>
                          <a:latin typeface="Arial" panose="020B0604020202020204" pitchFamily="34" charset="0"/>
                          <a:ea typeface="+mn-ea"/>
                          <a:cs typeface="Arial" panose="020B0604020202020204" pitchFamily="34" charset="0"/>
                        </a:rPr>
                        <a:t> </a:t>
                      </a:r>
                    </a:p>
                    <a:p>
                      <a:endParaRPr lang="en-GB" baseline="0" dirty="0" smtClean="0"/>
                    </a:p>
                    <a:p>
                      <a:endParaRPr lang="en-GB" baseline="0" dirty="0" smtClean="0"/>
                    </a:p>
                    <a:p>
                      <a:endParaRPr lang="en-GB"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3"/>
                  </a:ext>
                </a:extLst>
              </a:tr>
              <a:tr h="2973100">
                <a:tc>
                  <a:txBody>
                    <a:bodyPr/>
                    <a:lstStyle/>
                    <a:p>
                      <a:r>
                        <a:rPr lang="en-GB" dirty="0" smtClean="0"/>
                        <a:t>Parental</a:t>
                      </a:r>
                      <a:r>
                        <a:rPr lang="en-GB" baseline="0" dirty="0" smtClean="0"/>
                        <a:t> engagement of </a:t>
                      </a:r>
                      <a:r>
                        <a:rPr lang="en-GB" baseline="0" dirty="0" smtClean="0">
                          <a:solidFill>
                            <a:schemeClr val="tx1"/>
                          </a:solidFill>
                        </a:rPr>
                        <a:t>early literacy in the home</a:t>
                      </a:r>
                    </a:p>
                    <a:p>
                      <a:endParaRPr lang="en-GB" baseline="0" dirty="0" smtClean="0">
                        <a:solidFill>
                          <a:schemeClr val="tx1"/>
                        </a:solidFill>
                      </a:endParaRPr>
                    </a:p>
                    <a:p>
                      <a:endParaRPr lang="en-GB" baseline="0" dirty="0" smtClean="0"/>
                    </a:p>
                    <a:p>
                      <a:endParaRPr lang="en-GB"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tc>
                  <a:txBody>
                    <a:bodyPr/>
                    <a:lstStyle/>
                    <a:p>
                      <a:pPr algn="ctr"/>
                      <a:endParaRPr lang="en-GB" sz="1200" dirty="0"/>
                    </a:p>
                  </a:txBody>
                  <a:tcPr marL="121920" marR="121920">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tcPr>
                </a:tc>
                <a:extLst>
                  <a:ext uri="{0D108BD9-81ED-4DB2-BD59-A6C34878D82A}">
                    <a16:rowId xmlns="" xmlns:a16="http://schemas.microsoft.com/office/drawing/2014/main" val="10004"/>
                  </a:ext>
                </a:extLst>
              </a:tr>
            </a:tbl>
          </a:graphicData>
        </a:graphic>
      </p:graphicFrame>
      <p:sp>
        <p:nvSpPr>
          <p:cNvPr id="38" name="Pentagon 37"/>
          <p:cNvSpPr/>
          <p:nvPr/>
        </p:nvSpPr>
        <p:spPr>
          <a:xfrm>
            <a:off x="4638493" y="1642918"/>
            <a:ext cx="639791" cy="104255"/>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51" name="TextBox 50"/>
          <p:cNvSpPr txBox="1"/>
          <p:nvPr/>
        </p:nvSpPr>
        <p:spPr>
          <a:xfrm>
            <a:off x="5802521" y="1650879"/>
            <a:ext cx="207108" cy="215444"/>
          </a:xfrm>
          <a:prstGeom prst="rect">
            <a:avLst/>
          </a:prstGeom>
          <a:noFill/>
        </p:spPr>
        <p:txBody>
          <a:bodyPr wrap="none" rtlCol="0">
            <a:spAutoFit/>
          </a:bodyPr>
          <a:lstStyle/>
          <a:p>
            <a:r>
              <a:rPr lang="en-GB" sz="800" dirty="0" smtClean="0"/>
              <a:t> </a:t>
            </a:r>
            <a:endParaRPr lang="en-GB" sz="800" dirty="0"/>
          </a:p>
        </p:txBody>
      </p:sp>
      <p:sp>
        <p:nvSpPr>
          <p:cNvPr id="5" name="TextBox 4"/>
          <p:cNvSpPr txBox="1"/>
          <p:nvPr/>
        </p:nvSpPr>
        <p:spPr>
          <a:xfrm>
            <a:off x="572061" y="169241"/>
            <a:ext cx="8828363" cy="307777"/>
          </a:xfrm>
          <a:prstGeom prst="rect">
            <a:avLst/>
          </a:prstGeom>
          <a:noFill/>
        </p:spPr>
        <p:txBody>
          <a:bodyPr wrap="square" rtlCol="0">
            <a:spAutoFit/>
          </a:bodyPr>
          <a:lstStyle/>
          <a:p>
            <a:r>
              <a:rPr lang="en-GB" sz="1400" b="1" dirty="0" smtClean="0">
                <a:latin typeface="Arial" panose="020B0604020202020204" pitchFamily="34" charset="0"/>
                <a:cs typeface="Arial" panose="020B0604020202020204" pitchFamily="34" charset="0"/>
              </a:rPr>
              <a:t>Hastings Opportunity Area:   Literacy</a:t>
            </a:r>
            <a:endParaRPr lang="en-GB" sz="1400" b="1" dirty="0">
              <a:latin typeface="Arial" panose="020B0604020202020204" pitchFamily="34" charset="0"/>
              <a:cs typeface="Arial" panose="020B0604020202020204" pitchFamily="34" charset="0"/>
            </a:endParaRPr>
          </a:p>
        </p:txBody>
      </p:sp>
      <p:sp>
        <p:nvSpPr>
          <p:cNvPr id="41" name="TextBox 40"/>
          <p:cNvSpPr txBox="1"/>
          <p:nvPr/>
        </p:nvSpPr>
        <p:spPr>
          <a:xfrm>
            <a:off x="3192630" y="4428442"/>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Work out what’s been done and what the gaps are. </a:t>
            </a:r>
            <a:endParaRPr lang="en-GB" sz="900" dirty="0">
              <a:latin typeface="Arial" panose="020B0604020202020204" pitchFamily="34" charset="0"/>
              <a:cs typeface="Arial" panose="020B0604020202020204" pitchFamily="34" charset="0"/>
            </a:endParaRPr>
          </a:p>
        </p:txBody>
      </p:sp>
      <p:sp>
        <p:nvSpPr>
          <p:cNvPr id="42" name="TextBox 41"/>
          <p:cNvSpPr txBox="1"/>
          <p:nvPr/>
        </p:nvSpPr>
        <p:spPr>
          <a:xfrm>
            <a:off x="4638493" y="1866323"/>
            <a:ext cx="1823951" cy="507831"/>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Early March - Agree schools requiring additional support</a:t>
            </a:r>
          </a:p>
          <a:p>
            <a:r>
              <a:rPr lang="en-GB" sz="900" dirty="0" smtClean="0">
                <a:latin typeface="Arial" panose="020B0604020202020204" pitchFamily="34" charset="0"/>
                <a:cs typeface="Arial" panose="020B0604020202020204" pitchFamily="34" charset="0"/>
              </a:rPr>
              <a:t> </a:t>
            </a:r>
            <a:endParaRPr lang="en-GB" sz="900" dirty="0">
              <a:latin typeface="Arial" panose="020B0604020202020204" pitchFamily="34" charset="0"/>
              <a:cs typeface="Arial" panose="020B0604020202020204" pitchFamily="34" charset="0"/>
            </a:endParaRPr>
          </a:p>
        </p:txBody>
      </p:sp>
      <p:sp>
        <p:nvSpPr>
          <p:cNvPr id="43" name="Pentagon 42"/>
          <p:cNvSpPr/>
          <p:nvPr/>
        </p:nvSpPr>
        <p:spPr>
          <a:xfrm>
            <a:off x="6407633" y="1582829"/>
            <a:ext cx="639791" cy="104255"/>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44" name="TextBox 43"/>
          <p:cNvSpPr txBox="1"/>
          <p:nvPr/>
        </p:nvSpPr>
        <p:spPr>
          <a:xfrm>
            <a:off x="6407633" y="1748357"/>
            <a:ext cx="2346815" cy="507831"/>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April onwards – DC– conversation with Trust/schools re engagement in programme. </a:t>
            </a:r>
            <a:endParaRPr lang="en-GB" sz="900" dirty="0">
              <a:latin typeface="Arial" panose="020B0604020202020204" pitchFamily="34" charset="0"/>
              <a:cs typeface="Arial" panose="020B0604020202020204" pitchFamily="34" charset="0"/>
            </a:endParaRPr>
          </a:p>
        </p:txBody>
      </p:sp>
      <p:sp>
        <p:nvSpPr>
          <p:cNvPr id="45" name="Pentagon 44"/>
          <p:cNvSpPr/>
          <p:nvPr/>
        </p:nvSpPr>
        <p:spPr>
          <a:xfrm>
            <a:off x="6601229" y="2914686"/>
            <a:ext cx="5154003" cy="49003"/>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b="1" dirty="0">
              <a:solidFill>
                <a:schemeClr val="tx1"/>
              </a:solidFill>
            </a:endParaRPr>
          </a:p>
        </p:txBody>
      </p:sp>
      <p:sp>
        <p:nvSpPr>
          <p:cNvPr id="47" name="TextBox 46"/>
          <p:cNvSpPr txBox="1"/>
          <p:nvPr/>
        </p:nvSpPr>
        <p:spPr>
          <a:xfrm>
            <a:off x="7106802" y="2406855"/>
            <a:ext cx="3083503" cy="507831"/>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May onwards -  Named schools – reapply to Ruth </a:t>
            </a:r>
            <a:r>
              <a:rPr lang="en-GB" sz="900" dirty="0" err="1" smtClean="0">
                <a:latin typeface="Arial" panose="020B0604020202020204" pitchFamily="34" charset="0"/>
                <a:cs typeface="Arial" panose="020B0604020202020204" pitchFamily="34" charset="0"/>
              </a:rPr>
              <a:t>Miskin</a:t>
            </a:r>
            <a:r>
              <a:rPr lang="en-GB" sz="900" dirty="0" smtClean="0">
                <a:latin typeface="Arial" panose="020B0604020202020204" pitchFamily="34" charset="0"/>
                <a:cs typeface="Arial" panose="020B0604020202020204" pitchFamily="34" charset="0"/>
              </a:rPr>
              <a:t> or a/</a:t>
            </a:r>
            <a:r>
              <a:rPr lang="en-GB" sz="900" dirty="0" err="1" smtClean="0">
                <a:latin typeface="Arial" panose="020B0604020202020204" pitchFamily="34" charset="0"/>
                <a:cs typeface="Arial" panose="020B0604020202020204" pitchFamily="34" charset="0"/>
              </a:rPr>
              <a:t>nother</a:t>
            </a:r>
            <a:r>
              <a:rPr lang="en-GB" sz="900" dirty="0" smtClean="0">
                <a:latin typeface="Arial" panose="020B0604020202020204" pitchFamily="34" charset="0"/>
                <a:cs typeface="Arial" panose="020B0604020202020204" pitchFamily="34" charset="0"/>
              </a:rPr>
              <a:t> evidence based phonics approach – delivered over the Summer</a:t>
            </a:r>
            <a:endParaRPr lang="en-GB" sz="900" dirty="0">
              <a:latin typeface="Arial" panose="020B0604020202020204" pitchFamily="34" charset="0"/>
              <a:cs typeface="Arial" panose="020B0604020202020204" pitchFamily="34" charset="0"/>
            </a:endParaRPr>
          </a:p>
        </p:txBody>
      </p:sp>
      <p:sp>
        <p:nvSpPr>
          <p:cNvPr id="56" name="Pentagon 55"/>
          <p:cNvSpPr/>
          <p:nvPr/>
        </p:nvSpPr>
        <p:spPr>
          <a:xfrm>
            <a:off x="3144189" y="4322516"/>
            <a:ext cx="712341" cy="94700"/>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57" name="Pentagon 56"/>
          <p:cNvSpPr/>
          <p:nvPr/>
        </p:nvSpPr>
        <p:spPr>
          <a:xfrm>
            <a:off x="4666346" y="4798279"/>
            <a:ext cx="639791" cy="104255"/>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58" name="TextBox 57"/>
          <p:cNvSpPr txBox="1"/>
          <p:nvPr/>
        </p:nvSpPr>
        <p:spPr>
          <a:xfrm>
            <a:off x="4104606" y="5002948"/>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Auditing what home visitors </a:t>
            </a:r>
            <a:r>
              <a:rPr lang="en-GB" sz="900" dirty="0" err="1" smtClean="0">
                <a:latin typeface="Arial" panose="020B0604020202020204" pitchFamily="34" charset="0"/>
                <a:cs typeface="Arial" panose="020B0604020202020204" pitchFamily="34" charset="0"/>
              </a:rPr>
              <a:t>etc</a:t>
            </a:r>
            <a:r>
              <a:rPr lang="en-GB" sz="900" dirty="0" smtClean="0">
                <a:latin typeface="Arial" panose="020B0604020202020204" pitchFamily="34" charset="0"/>
                <a:cs typeface="Arial" panose="020B0604020202020204" pitchFamily="34" charset="0"/>
              </a:rPr>
              <a:t> need. </a:t>
            </a:r>
            <a:endParaRPr lang="en-GB" sz="900" dirty="0">
              <a:latin typeface="Arial" panose="020B0604020202020204" pitchFamily="34" charset="0"/>
              <a:cs typeface="Arial" panose="020B0604020202020204" pitchFamily="34" charset="0"/>
            </a:endParaRPr>
          </a:p>
        </p:txBody>
      </p:sp>
      <p:sp>
        <p:nvSpPr>
          <p:cNvPr id="63" name="Pentagon 62"/>
          <p:cNvSpPr/>
          <p:nvPr/>
        </p:nvSpPr>
        <p:spPr>
          <a:xfrm>
            <a:off x="6030317" y="4807834"/>
            <a:ext cx="712341" cy="94700"/>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64" name="TextBox 63"/>
          <p:cNvSpPr txBox="1"/>
          <p:nvPr/>
        </p:nvSpPr>
        <p:spPr>
          <a:xfrm>
            <a:off x="5928557" y="4985640"/>
            <a:ext cx="1823951" cy="507831"/>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Agreement on what we want to commission and how to procure this</a:t>
            </a:r>
            <a:r>
              <a:rPr lang="en-GB" sz="900" dirty="0" smtClean="0">
                <a:solidFill>
                  <a:srgbClr val="FF0000"/>
                </a:solidFill>
                <a:latin typeface="Arial" panose="020B0604020202020204" pitchFamily="34" charset="0"/>
                <a:cs typeface="Arial" panose="020B0604020202020204" pitchFamily="34" charset="0"/>
              </a:rPr>
              <a:t>.</a:t>
            </a:r>
            <a:r>
              <a:rPr lang="en-GB" sz="900" dirty="0" smtClean="0">
                <a:latin typeface="Arial" panose="020B0604020202020204" pitchFamily="34" charset="0"/>
                <a:cs typeface="Arial" panose="020B0604020202020204" pitchFamily="34" charset="0"/>
              </a:rPr>
              <a:t> </a:t>
            </a:r>
            <a:endParaRPr lang="en-GB" sz="900" dirty="0">
              <a:latin typeface="Arial" panose="020B0604020202020204" pitchFamily="34" charset="0"/>
              <a:cs typeface="Arial" panose="020B0604020202020204" pitchFamily="34" charset="0"/>
            </a:endParaRPr>
          </a:p>
        </p:txBody>
      </p:sp>
      <p:sp>
        <p:nvSpPr>
          <p:cNvPr id="70" name="TextBox 69"/>
          <p:cNvSpPr txBox="1"/>
          <p:nvPr/>
        </p:nvSpPr>
        <p:spPr>
          <a:xfrm>
            <a:off x="6958136" y="4600995"/>
            <a:ext cx="1823951" cy="3693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Paper to Partnership Board 20 April </a:t>
            </a:r>
            <a:endParaRPr lang="en-GB" sz="900" dirty="0">
              <a:latin typeface="Arial" panose="020B0604020202020204" pitchFamily="34" charset="0"/>
              <a:cs typeface="Arial" panose="020B0604020202020204" pitchFamily="34" charset="0"/>
            </a:endParaRPr>
          </a:p>
        </p:txBody>
      </p:sp>
      <p:sp>
        <p:nvSpPr>
          <p:cNvPr id="72" name="Pentagon 71"/>
          <p:cNvSpPr/>
          <p:nvPr/>
        </p:nvSpPr>
        <p:spPr>
          <a:xfrm>
            <a:off x="7752508" y="5736603"/>
            <a:ext cx="1943028" cy="81773"/>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endParaRPr>
          </a:p>
        </p:txBody>
      </p:sp>
      <p:sp>
        <p:nvSpPr>
          <p:cNvPr id="73" name="TextBox 72"/>
          <p:cNvSpPr txBox="1"/>
          <p:nvPr/>
        </p:nvSpPr>
        <p:spPr>
          <a:xfrm>
            <a:off x="7870111" y="5886325"/>
            <a:ext cx="1823951" cy="507831"/>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Out to tender – cd be through national literacy programme of other means of commissioning</a:t>
            </a:r>
            <a:endParaRPr lang="en-GB" sz="900" dirty="0">
              <a:latin typeface="Arial" panose="020B0604020202020204" pitchFamily="34" charset="0"/>
              <a:cs typeface="Arial" panose="020B0604020202020204" pitchFamily="34" charset="0"/>
            </a:endParaRPr>
          </a:p>
        </p:txBody>
      </p:sp>
      <p:sp>
        <p:nvSpPr>
          <p:cNvPr id="74" name="8-Point Star 73"/>
          <p:cNvSpPr/>
          <p:nvPr/>
        </p:nvSpPr>
        <p:spPr>
          <a:xfrm>
            <a:off x="10679739" y="5829418"/>
            <a:ext cx="144016" cy="113814"/>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TextBox 74"/>
          <p:cNvSpPr txBox="1"/>
          <p:nvPr/>
        </p:nvSpPr>
        <p:spPr>
          <a:xfrm>
            <a:off x="10584081" y="5990364"/>
            <a:ext cx="1823951"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Sept – Start Implementation</a:t>
            </a:r>
            <a:endParaRPr lang="en-GB" sz="900" dirty="0">
              <a:latin typeface="Arial" panose="020B0604020202020204" pitchFamily="34" charset="0"/>
              <a:cs typeface="Arial" panose="020B0604020202020204" pitchFamily="34" charset="0"/>
            </a:endParaRPr>
          </a:p>
        </p:txBody>
      </p:sp>
      <p:sp>
        <p:nvSpPr>
          <p:cNvPr id="46" name="Isosceles Triangle 45"/>
          <p:cNvSpPr/>
          <p:nvPr/>
        </p:nvSpPr>
        <p:spPr>
          <a:xfrm>
            <a:off x="6962259" y="4343953"/>
            <a:ext cx="144543" cy="16897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932222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659069695F2BB4FB86C08781C107FC8" ma:contentTypeVersion="2" ma:contentTypeDescription="Create a new document." ma:contentTypeScope="" ma:versionID="42e281ad3617f5a70fa58a624a26289f">
  <xsd:schema xmlns:xsd="http://www.w3.org/2001/XMLSchema" xmlns:xs="http://www.w3.org/2001/XMLSchema" xmlns:p="http://schemas.microsoft.com/office/2006/metadata/properties" targetNamespace="http://schemas.microsoft.com/office/2006/metadata/properties" ma:root="true" ma:fieldsID="490ffca73234a912eb820e3ed4da99d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691f71b9-b64f-4844-8bf8-0e85b55a74e6" ContentTypeId="0x0101" PreviousValue="false"/>
</file>

<file path=customXml/itemProps1.xml><?xml version="1.0" encoding="utf-8"?>
<ds:datastoreItem xmlns:ds="http://schemas.openxmlformats.org/officeDocument/2006/customXml" ds:itemID="{647D101B-4657-4893-A563-83627D596FA0}">
  <ds:schemaRefs>
    <ds:schemaRef ds:uri="http://schemas.microsoft.com/sharepoint/v3/contenttype/forms"/>
  </ds:schemaRefs>
</ds:datastoreItem>
</file>

<file path=customXml/itemProps2.xml><?xml version="1.0" encoding="utf-8"?>
<ds:datastoreItem xmlns:ds="http://schemas.openxmlformats.org/officeDocument/2006/customXml" ds:itemID="{91B48901-66D3-40A8-9624-4E43BA7E1ACF}">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4BEA0721-18B6-445F-8F6E-6D7A5E447C8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4.xml><?xml version="1.0" encoding="utf-8"?>
<ds:datastoreItem xmlns:ds="http://schemas.openxmlformats.org/officeDocument/2006/customXml" ds:itemID="{FB264B5F-95A3-451D-BEED-C1CD21242DEA}">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otalTime>2421</TotalTime>
  <Words>3000</Words>
  <Application>Microsoft Office PowerPoint</Application>
  <PresentationFormat>Widescreen</PresentationFormat>
  <Paragraphs>366</Paragraphs>
  <Slides>20</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Hastings Opportunity Area Helen Kay, Programme Director   </vt:lpstr>
      <vt:lpstr>The opportunity areas</vt:lpstr>
      <vt:lpstr>Why these 12 Opportunity Areas?</vt:lpstr>
      <vt:lpstr>What support will Opportunity Areas access?</vt:lpstr>
      <vt:lpstr>Hastings Opportunity Area</vt:lpstr>
      <vt:lpstr>What will the Partnership Board focus on?</vt:lpstr>
      <vt:lpstr>Improving literacy and maths outcomes;</vt:lpstr>
      <vt:lpstr>PowerPoint Presentation</vt:lpstr>
      <vt:lpstr>PowerPoint Presentation</vt:lpstr>
      <vt:lpstr>PowerPoint Presentation</vt:lpstr>
      <vt:lpstr>PowerPoint Presentation</vt:lpstr>
      <vt:lpstr> Mental health and resilience; </vt:lpstr>
      <vt:lpstr>PowerPoint Presentation</vt:lpstr>
      <vt:lpstr>PowerPoint Presentation</vt:lpstr>
      <vt:lpstr>PowerPoint Presentation</vt:lpstr>
      <vt:lpstr> Broadening Horizons and Preparing Young People for Work;  </vt:lpstr>
      <vt:lpstr>PowerPoint Presentation</vt:lpstr>
      <vt:lpstr>PowerPoint Presentation</vt:lpstr>
      <vt:lpstr> Next Steps:</vt:lpstr>
      <vt:lpstr>Contact Details </vt:lpstr>
    </vt:vector>
  </TitlesOfParts>
  <Company>DfE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Opportunity Areas</dc:title>
  <dc:creator>STREET, Laura</dc:creator>
  <cp:lastModifiedBy>Paul</cp:lastModifiedBy>
  <cp:revision>128</cp:revision>
  <cp:lastPrinted>2017-02-28T12:17:44Z</cp:lastPrinted>
  <dcterms:created xsi:type="dcterms:W3CDTF">2016-12-01T16:54:47Z</dcterms:created>
  <dcterms:modified xsi:type="dcterms:W3CDTF">2018-04-10T09:20:12Z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0x010100B659069695F2BB4FB86C08781C107FC8</vt:lpwstr>
  </property>
  <property fmtid="{D5CDD505-2E9C-101B-9397-08002B2CF9AE}" pid="3" name="IsMyDocuments">
    <vt:bool>true</vt:bool>
  </property>
</Properties>
</file>